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Abril Fatface" panose="020B0604020202020204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Glacial Indifference" panose="020B0604020202020204" charset="0"/>
      <p:regular r:id="rId21"/>
    </p:embeddedFont>
    <p:embeddedFont>
      <p:font typeface="Glacial Indifference Bold" panose="020B0604020202020204" charset="0"/>
      <p:regular r:id="rId22"/>
    </p:embeddedFont>
    <p:embeddedFont>
      <p:font typeface="Oilvare Base" panose="020B0604020202020204" charset="0"/>
      <p:regular r:id="rId23"/>
    </p:embeddedFont>
    <p:embeddedFont>
      <p:font typeface="Open Sans" panose="020B0606030504020204" pitchFamily="34" charset="0"/>
      <p:regular r:id="rId24"/>
      <p:bold r:id="rId25"/>
      <p:italic r:id="rId26"/>
      <p:boldItalic r:id="rId27"/>
    </p:embeddedFont>
    <p:embeddedFont>
      <p:font typeface="Open Sans Bold" panose="020B0806030504020204" charset="0"/>
      <p:regular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33" d="100"/>
          <a:sy n="33" d="100"/>
        </p:scale>
        <p:origin x="1300" y="5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svg"/><Relationship Id="rId7" Type="http://schemas.openxmlformats.org/officeDocument/2006/relationships/image" Target="../media/image1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2.svg"/><Relationship Id="rId7" Type="http://schemas.openxmlformats.org/officeDocument/2006/relationships/image" Target="../media/image1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1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6.svg"/><Relationship Id="rId10" Type="http://schemas.openxmlformats.org/officeDocument/2006/relationships/image" Target="../media/image19.png"/><Relationship Id="rId4" Type="http://schemas.openxmlformats.org/officeDocument/2006/relationships/image" Target="../media/image5.png"/><Relationship Id="rId9" Type="http://schemas.openxmlformats.org/officeDocument/2006/relationships/image" Target="../media/image18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svg"/><Relationship Id="rId7" Type="http://schemas.openxmlformats.org/officeDocument/2006/relationships/image" Target="../media/image14.svg"/><Relationship Id="rId12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svg"/><Relationship Id="rId5" Type="http://schemas.openxmlformats.org/officeDocument/2006/relationships/image" Target="../media/image6.svg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22.svg"/><Relationship Id="rId7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25.svg"/><Relationship Id="rId4" Type="http://schemas.openxmlformats.org/officeDocument/2006/relationships/image" Target="../media/image23.jpe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.sv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6.jpe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svg"/><Relationship Id="rId7" Type="http://schemas.openxmlformats.org/officeDocument/2006/relationships/image" Target="../media/image14.svg"/><Relationship Id="rId12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30.svg"/><Relationship Id="rId5" Type="http://schemas.openxmlformats.org/officeDocument/2006/relationships/image" Target="../media/image6.svg"/><Relationship Id="rId10" Type="http://schemas.openxmlformats.org/officeDocument/2006/relationships/image" Target="../media/image29.png"/><Relationship Id="rId4" Type="http://schemas.openxmlformats.org/officeDocument/2006/relationships/image" Target="../media/image5.png"/><Relationship Id="rId9" Type="http://schemas.openxmlformats.org/officeDocument/2006/relationships/image" Target="../media/image28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cekbansos.kemensos.go.id/?utm_source=chatgpt.com" TargetMode="External"/><Relationship Id="rId3" Type="http://schemas.openxmlformats.org/officeDocument/2006/relationships/image" Target="../media/image2.svg"/><Relationship Id="rId7" Type="http://schemas.openxmlformats.org/officeDocument/2006/relationships/image" Target="../media/image14.svg"/><Relationship Id="rId12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30.svg"/><Relationship Id="rId5" Type="http://schemas.openxmlformats.org/officeDocument/2006/relationships/image" Target="../media/image6.svg"/><Relationship Id="rId10" Type="http://schemas.openxmlformats.org/officeDocument/2006/relationships/image" Target="../media/image29.png"/><Relationship Id="rId4" Type="http://schemas.openxmlformats.org/officeDocument/2006/relationships/image" Target="../media/image5.png"/><Relationship Id="rId9" Type="http://schemas.openxmlformats.org/officeDocument/2006/relationships/image" Target="../media/image28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.sv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26.png"/><Relationship Id="rId5" Type="http://schemas.openxmlformats.org/officeDocument/2006/relationships/image" Target="../media/image5.png"/><Relationship Id="rId10" Type="http://schemas.openxmlformats.org/officeDocument/2006/relationships/image" Target="../media/image28.svg"/><Relationship Id="rId4" Type="http://schemas.openxmlformats.org/officeDocument/2006/relationships/image" Target="../media/image16.jpe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.sv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26.png"/><Relationship Id="rId5" Type="http://schemas.openxmlformats.org/officeDocument/2006/relationships/image" Target="../media/image5.png"/><Relationship Id="rId10" Type="http://schemas.openxmlformats.org/officeDocument/2006/relationships/image" Target="../media/image28.svg"/><Relationship Id="rId4" Type="http://schemas.openxmlformats.org/officeDocument/2006/relationships/image" Target="../media/image16.jpe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.sv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26.png"/><Relationship Id="rId5" Type="http://schemas.openxmlformats.org/officeDocument/2006/relationships/image" Target="../media/image5.png"/><Relationship Id="rId10" Type="http://schemas.openxmlformats.org/officeDocument/2006/relationships/image" Target="../media/image28.svg"/><Relationship Id="rId4" Type="http://schemas.openxmlformats.org/officeDocument/2006/relationships/image" Target="../media/image16.jpeg"/><Relationship Id="rId9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.sv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6.jpeg"/><Relationship Id="rId9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1.png"/><Relationship Id="rId7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35.svg"/><Relationship Id="rId4" Type="http://schemas.openxmlformats.org/officeDocument/2006/relationships/image" Target="../media/image2.sv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8243506">
            <a:off x="872621" y="-1855287"/>
            <a:ext cx="13868102" cy="12848701"/>
          </a:xfrm>
          <a:custGeom>
            <a:avLst/>
            <a:gdLst/>
            <a:ahLst/>
            <a:cxnLst/>
            <a:rect l="l" t="t" r="r" b="b"/>
            <a:pathLst>
              <a:path w="13868102" h="12848701">
                <a:moveTo>
                  <a:pt x="0" y="0"/>
                </a:moveTo>
                <a:lnTo>
                  <a:pt x="13868102" y="0"/>
                </a:lnTo>
                <a:lnTo>
                  <a:pt x="13868102" y="12848701"/>
                </a:lnTo>
                <a:lnTo>
                  <a:pt x="0" y="128487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1488260" y="-37346"/>
            <a:ext cx="15657697" cy="10361691"/>
            <a:chOff x="0" y="0"/>
            <a:chExt cx="4123838" cy="27290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123838" cy="2729005"/>
            </a:xfrm>
            <a:custGeom>
              <a:avLst/>
              <a:gdLst/>
              <a:ahLst/>
              <a:cxnLst/>
              <a:rect l="l" t="t" r="r" b="b"/>
              <a:pathLst>
                <a:path w="4123838" h="2729005">
                  <a:moveTo>
                    <a:pt x="25217" y="0"/>
                  </a:moveTo>
                  <a:lnTo>
                    <a:pt x="4098621" y="0"/>
                  </a:lnTo>
                  <a:cubicBezTo>
                    <a:pt x="4112548" y="0"/>
                    <a:pt x="4123838" y="11290"/>
                    <a:pt x="4123838" y="25217"/>
                  </a:cubicBezTo>
                  <a:lnTo>
                    <a:pt x="4123838" y="2703788"/>
                  </a:lnTo>
                  <a:cubicBezTo>
                    <a:pt x="4123838" y="2717715"/>
                    <a:pt x="4112548" y="2729005"/>
                    <a:pt x="4098621" y="2729005"/>
                  </a:cubicBezTo>
                  <a:lnTo>
                    <a:pt x="25217" y="2729005"/>
                  </a:lnTo>
                  <a:cubicBezTo>
                    <a:pt x="11290" y="2729005"/>
                    <a:pt x="0" y="2717715"/>
                    <a:pt x="0" y="2703788"/>
                  </a:cubicBezTo>
                  <a:lnTo>
                    <a:pt x="0" y="25217"/>
                  </a:lnTo>
                  <a:cubicBezTo>
                    <a:pt x="0" y="11290"/>
                    <a:pt x="11290" y="0"/>
                    <a:pt x="25217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123838" cy="27671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2085739" y="1197281"/>
            <a:ext cx="5173561" cy="5173561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5715000" y="6350000"/>
                  </a:moveTo>
                  <a:lnTo>
                    <a:pt x="635000" y="6350000"/>
                  </a:lnTo>
                  <a:cubicBezTo>
                    <a:pt x="284480" y="6350000"/>
                    <a:pt x="0" y="6065520"/>
                    <a:pt x="0" y="5715000"/>
                  </a:cubicBez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5715000"/>
                  </a:lnTo>
                  <a:cubicBezTo>
                    <a:pt x="6350000" y="6065520"/>
                    <a:pt x="6065520" y="6350000"/>
                    <a:pt x="5715000" y="6350000"/>
                  </a:cubicBezTo>
                  <a:close/>
                </a:path>
              </a:pathLst>
            </a:custGeom>
            <a:blipFill>
              <a:blip r:embed="rId4"/>
              <a:stretch>
                <a:fillRect l="-78303" r="-78303"/>
              </a:stretch>
            </a:blipFill>
          </p:spPr>
        </p:sp>
      </p:grpSp>
      <p:sp>
        <p:nvSpPr>
          <p:cNvPr id="8" name="TextBox 8"/>
          <p:cNvSpPr txBox="1"/>
          <p:nvPr/>
        </p:nvSpPr>
        <p:spPr>
          <a:xfrm>
            <a:off x="3664590" y="6564906"/>
            <a:ext cx="13175020" cy="1242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71"/>
              </a:lnSpc>
            </a:pPr>
            <a:r>
              <a:rPr lang="en-US" sz="3836">
                <a:solidFill>
                  <a:srgbClr val="C85344"/>
                </a:solidFill>
                <a:latin typeface="Oilvare Base"/>
                <a:ea typeface="Oilvare Base"/>
                <a:cs typeface="Oilvare Base"/>
                <a:sym typeface="Oilvare Base"/>
              </a:rPr>
              <a:t>Rina Nurrohmasari, S.Psi</a:t>
            </a:r>
          </a:p>
          <a:p>
            <a:pPr algn="l">
              <a:lnSpc>
                <a:spcPts val="4671"/>
              </a:lnSpc>
            </a:pPr>
            <a:r>
              <a:rPr lang="en-US" sz="3336">
                <a:solidFill>
                  <a:srgbClr val="C85344"/>
                </a:solidFill>
                <a:latin typeface="Oilvare Base"/>
                <a:ea typeface="Oilvare Base"/>
                <a:cs typeface="Oilvare Base"/>
                <a:sym typeface="Oilvare Base"/>
              </a:rPr>
              <a:t>Guru BK SMA Negeri 1  Andong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0619" y="1520918"/>
            <a:ext cx="11565120" cy="3622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30"/>
              </a:lnSpc>
            </a:pPr>
            <a:r>
              <a:rPr lang="en-US" sz="10378" b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PEMILIHAN RUMPUN MAPEL 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13605423" y="6970681"/>
            <a:ext cx="2743928" cy="2743928"/>
            <a:chOff x="0" y="0"/>
            <a:chExt cx="6350000" cy="63500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5715000" y="6350000"/>
                  </a:moveTo>
                  <a:lnTo>
                    <a:pt x="635000" y="6350000"/>
                  </a:lnTo>
                  <a:cubicBezTo>
                    <a:pt x="284480" y="6350000"/>
                    <a:pt x="0" y="6065520"/>
                    <a:pt x="0" y="5715000"/>
                  </a:cubicBez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5715000"/>
                  </a:lnTo>
                  <a:cubicBezTo>
                    <a:pt x="6350000" y="6065520"/>
                    <a:pt x="6065520" y="6350000"/>
                    <a:pt x="57150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5000" r="-25000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6609585" y="8342645"/>
            <a:ext cx="2277892" cy="2277892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250840" y="113955"/>
            <a:ext cx="1555721" cy="822587"/>
          </a:xfrm>
          <a:custGeom>
            <a:avLst/>
            <a:gdLst/>
            <a:ahLst/>
            <a:cxnLst/>
            <a:rect l="l" t="t" r="r" b="b"/>
            <a:pathLst>
              <a:path w="1555721" h="822587">
                <a:moveTo>
                  <a:pt x="0" y="0"/>
                </a:moveTo>
                <a:lnTo>
                  <a:pt x="1555720" y="0"/>
                </a:lnTo>
                <a:lnTo>
                  <a:pt x="1555720" y="822587"/>
                </a:lnTo>
                <a:lnTo>
                  <a:pt x="0" y="82258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1060693">
            <a:off x="-520117" y="8346278"/>
            <a:ext cx="2648419" cy="2479582"/>
          </a:xfrm>
          <a:custGeom>
            <a:avLst/>
            <a:gdLst/>
            <a:ahLst/>
            <a:cxnLst/>
            <a:rect l="l" t="t" r="r" b="b"/>
            <a:pathLst>
              <a:path w="2648419" h="2479582">
                <a:moveTo>
                  <a:pt x="0" y="0"/>
                </a:moveTo>
                <a:lnTo>
                  <a:pt x="2648419" y="0"/>
                </a:lnTo>
                <a:lnTo>
                  <a:pt x="2648419" y="2479582"/>
                </a:lnTo>
                <a:lnTo>
                  <a:pt x="0" y="247958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1410853">
            <a:off x="16304936" y="8105088"/>
            <a:ext cx="1908728" cy="1998668"/>
          </a:xfrm>
          <a:custGeom>
            <a:avLst/>
            <a:gdLst/>
            <a:ahLst/>
            <a:cxnLst/>
            <a:rect l="l" t="t" r="r" b="b"/>
            <a:pathLst>
              <a:path w="1908728" h="1998668">
                <a:moveTo>
                  <a:pt x="0" y="0"/>
                </a:moveTo>
                <a:lnTo>
                  <a:pt x="1908728" y="0"/>
                </a:lnTo>
                <a:lnTo>
                  <a:pt x="1908728" y="1998667"/>
                </a:lnTo>
                <a:lnTo>
                  <a:pt x="0" y="199866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18" name="Group 18"/>
          <p:cNvGrpSpPr/>
          <p:nvPr/>
        </p:nvGrpSpPr>
        <p:grpSpPr>
          <a:xfrm>
            <a:off x="12085739" y="936542"/>
            <a:ext cx="6049054" cy="5695039"/>
            <a:chOff x="0" y="0"/>
            <a:chExt cx="6350000" cy="597837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6350000" cy="5978372"/>
            </a:xfrm>
            <a:custGeom>
              <a:avLst/>
              <a:gdLst/>
              <a:ahLst/>
              <a:cxnLst/>
              <a:rect l="l" t="t" r="r" b="b"/>
              <a:pathLst>
                <a:path w="6350000" h="5978372">
                  <a:moveTo>
                    <a:pt x="0" y="4981977"/>
                  </a:moveTo>
                  <a:lnTo>
                    <a:pt x="0" y="996395"/>
                  </a:lnTo>
                  <a:cubicBezTo>
                    <a:pt x="0" y="446385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446385"/>
                    <a:pt x="6350000" y="996395"/>
                  </a:cubicBezTo>
                  <a:lnTo>
                    <a:pt x="6350000" y="4981977"/>
                  </a:lnTo>
                  <a:cubicBezTo>
                    <a:pt x="6350000" y="5531987"/>
                    <a:pt x="6065520" y="5978372"/>
                    <a:pt x="5715000" y="5978372"/>
                  </a:cubicBezTo>
                  <a:lnTo>
                    <a:pt x="635000" y="5978372"/>
                  </a:lnTo>
                  <a:cubicBezTo>
                    <a:pt x="284480" y="5978372"/>
                    <a:pt x="0" y="5531987"/>
                    <a:pt x="0" y="4981977"/>
                  </a:cubicBezTo>
                  <a:close/>
                </a:path>
              </a:pathLst>
            </a:custGeom>
            <a:blipFill>
              <a:blip r:embed="rId12"/>
              <a:stretch>
                <a:fillRect l="-32767" r="-32767"/>
              </a:stretch>
            </a:blipFill>
          </p:spPr>
        </p:sp>
      </p:grpSp>
      <p:sp>
        <p:nvSpPr>
          <p:cNvPr id="20" name="Freeform 20"/>
          <p:cNvSpPr/>
          <p:nvPr/>
        </p:nvSpPr>
        <p:spPr>
          <a:xfrm>
            <a:off x="-475525" y="4569063"/>
            <a:ext cx="6954147" cy="6952563"/>
          </a:xfrm>
          <a:custGeom>
            <a:avLst/>
            <a:gdLst/>
            <a:ahLst/>
            <a:cxnLst/>
            <a:rect l="l" t="t" r="r" b="b"/>
            <a:pathLst>
              <a:path w="6954147" h="6952563">
                <a:moveTo>
                  <a:pt x="0" y="0"/>
                </a:moveTo>
                <a:lnTo>
                  <a:pt x="6954147" y="0"/>
                </a:lnTo>
                <a:lnTo>
                  <a:pt x="6954147" y="6952564"/>
                </a:lnTo>
                <a:lnTo>
                  <a:pt x="0" y="695256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alphaModFix amt="17000"/>
            </a:blip>
            <a:stretch>
              <a:fillRect t="-9041" r="-9016"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352899">
            <a:off x="678124" y="3503498"/>
            <a:ext cx="9483566" cy="8786458"/>
          </a:xfrm>
          <a:custGeom>
            <a:avLst/>
            <a:gdLst/>
            <a:ahLst/>
            <a:cxnLst/>
            <a:rect l="l" t="t" r="r" b="b"/>
            <a:pathLst>
              <a:path w="9483566" h="8786458">
                <a:moveTo>
                  <a:pt x="0" y="0"/>
                </a:moveTo>
                <a:lnTo>
                  <a:pt x="9483566" y="0"/>
                </a:lnTo>
                <a:lnTo>
                  <a:pt x="9483566" y="8786458"/>
                </a:lnTo>
                <a:lnTo>
                  <a:pt x="0" y="87864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5400000">
            <a:off x="-55045" y="653864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2"/>
                </a:lnTo>
                <a:lnTo>
                  <a:pt x="0" y="7496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15055">
            <a:off x="15647092" y="79064"/>
            <a:ext cx="4800040" cy="4447204"/>
          </a:xfrm>
          <a:custGeom>
            <a:avLst/>
            <a:gdLst/>
            <a:ahLst/>
            <a:cxnLst/>
            <a:rect l="l" t="t" r="r" b="b"/>
            <a:pathLst>
              <a:path w="4800040" h="4447204">
                <a:moveTo>
                  <a:pt x="0" y="0"/>
                </a:moveTo>
                <a:lnTo>
                  <a:pt x="4800040" y="0"/>
                </a:lnTo>
                <a:lnTo>
                  <a:pt x="4800040" y="4447204"/>
                </a:lnTo>
                <a:lnTo>
                  <a:pt x="0" y="44472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595116" y="490832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1"/>
                </a:lnTo>
                <a:lnTo>
                  <a:pt x="0" y="7496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6573594" y="8641250"/>
            <a:ext cx="1714406" cy="1645750"/>
            <a:chOff x="0" y="0"/>
            <a:chExt cx="976342" cy="9372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76342" cy="937243"/>
            </a:xfrm>
            <a:custGeom>
              <a:avLst/>
              <a:gdLst/>
              <a:ahLst/>
              <a:cxnLst/>
              <a:rect l="l" t="t" r="r" b="b"/>
              <a:pathLst>
                <a:path w="976342" h="937243">
                  <a:moveTo>
                    <a:pt x="488171" y="0"/>
                  </a:moveTo>
                  <a:cubicBezTo>
                    <a:pt x="218562" y="0"/>
                    <a:pt x="0" y="209809"/>
                    <a:pt x="0" y="468621"/>
                  </a:cubicBezTo>
                  <a:cubicBezTo>
                    <a:pt x="0" y="727434"/>
                    <a:pt x="218562" y="937243"/>
                    <a:pt x="488171" y="937243"/>
                  </a:cubicBezTo>
                  <a:cubicBezTo>
                    <a:pt x="757781" y="937243"/>
                    <a:pt x="976342" y="727434"/>
                    <a:pt x="976342" y="468621"/>
                  </a:cubicBezTo>
                  <a:cubicBezTo>
                    <a:pt x="976342" y="209809"/>
                    <a:pt x="757781" y="0"/>
                    <a:pt x="488171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91532" y="49767"/>
              <a:ext cx="793278" cy="7996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6448" y="1240503"/>
            <a:ext cx="6598633" cy="8280279"/>
          </a:xfrm>
          <a:custGeom>
            <a:avLst/>
            <a:gdLst/>
            <a:ahLst/>
            <a:cxnLst/>
            <a:rect l="l" t="t" r="r" b="b"/>
            <a:pathLst>
              <a:path w="7756603" h="8280279">
                <a:moveTo>
                  <a:pt x="0" y="0"/>
                </a:moveTo>
                <a:lnTo>
                  <a:pt x="7756603" y="0"/>
                </a:lnTo>
                <a:lnTo>
                  <a:pt x="7756603" y="8280280"/>
                </a:lnTo>
                <a:lnTo>
                  <a:pt x="0" y="828028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6190" t="-58568" r="-137251" b="-119960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2217180" y="1001029"/>
            <a:ext cx="5896106" cy="7640221"/>
          </a:xfrm>
          <a:custGeom>
            <a:avLst/>
            <a:gdLst/>
            <a:ahLst/>
            <a:cxnLst/>
            <a:rect l="l" t="t" r="r" b="b"/>
            <a:pathLst>
              <a:path w="5896106" h="7640221">
                <a:moveTo>
                  <a:pt x="0" y="0"/>
                </a:moveTo>
                <a:lnTo>
                  <a:pt x="5896106" y="0"/>
                </a:lnTo>
                <a:lnTo>
                  <a:pt x="5896106" y="7640221"/>
                </a:lnTo>
                <a:lnTo>
                  <a:pt x="0" y="764022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63934" t="-92517" r="-38430" b="-92479"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6745081" y="931522"/>
            <a:ext cx="6266723" cy="5252007"/>
          </a:xfrm>
          <a:custGeom>
            <a:avLst/>
            <a:gdLst/>
            <a:ahLst/>
            <a:cxnLst/>
            <a:rect l="l" t="t" r="r" b="b"/>
            <a:pathLst>
              <a:path w="6266723" h="5252007">
                <a:moveTo>
                  <a:pt x="0" y="0"/>
                </a:moveTo>
                <a:lnTo>
                  <a:pt x="6266724" y="0"/>
                </a:lnTo>
                <a:lnTo>
                  <a:pt x="6266724" y="5252007"/>
                </a:lnTo>
                <a:lnTo>
                  <a:pt x="0" y="525200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20466" t="-236042" r="-166215" b="-81753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6745081" y="6391944"/>
            <a:ext cx="5472098" cy="2866356"/>
          </a:xfrm>
          <a:custGeom>
            <a:avLst/>
            <a:gdLst/>
            <a:ahLst/>
            <a:cxnLst/>
            <a:rect l="l" t="t" r="r" b="b"/>
            <a:pathLst>
              <a:path w="5472098" h="2866356">
                <a:moveTo>
                  <a:pt x="0" y="0"/>
                </a:moveTo>
                <a:lnTo>
                  <a:pt x="5472099" y="0"/>
                </a:lnTo>
                <a:lnTo>
                  <a:pt x="5472099" y="2866356"/>
                </a:lnTo>
                <a:lnTo>
                  <a:pt x="0" y="286635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192002" t="-160926" r="-48325" b="-532613"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2639293" y="33021"/>
            <a:ext cx="14002957" cy="9956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8120"/>
              </a:lnSpc>
            </a:pPr>
            <a:r>
              <a:rPr lang="en-US" sz="5800" b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Rumpun Mapel SMA Negeri 1 Andong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6642250" y="8828819"/>
            <a:ext cx="1499302" cy="11372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01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 rot="-3512110">
            <a:off x="6402455" y="-927368"/>
            <a:ext cx="6381281" cy="5912213"/>
          </a:xfrm>
          <a:custGeom>
            <a:avLst/>
            <a:gdLst/>
            <a:ahLst/>
            <a:cxnLst/>
            <a:rect l="l" t="t" r="r" b="b"/>
            <a:pathLst>
              <a:path w="6381281" h="5912213">
                <a:moveTo>
                  <a:pt x="0" y="0"/>
                </a:moveTo>
                <a:lnTo>
                  <a:pt x="6381281" y="0"/>
                </a:lnTo>
                <a:lnTo>
                  <a:pt x="6381281" y="5912213"/>
                </a:lnTo>
                <a:lnTo>
                  <a:pt x="0" y="59122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9352899">
            <a:off x="4865450" y="6504529"/>
            <a:ext cx="5944504" cy="5507542"/>
          </a:xfrm>
          <a:custGeom>
            <a:avLst/>
            <a:gdLst/>
            <a:ahLst/>
            <a:cxnLst/>
            <a:rect l="l" t="t" r="r" b="b"/>
            <a:pathLst>
              <a:path w="5944504" h="5507542">
                <a:moveTo>
                  <a:pt x="0" y="0"/>
                </a:moveTo>
                <a:lnTo>
                  <a:pt x="5944503" y="0"/>
                </a:lnTo>
                <a:lnTo>
                  <a:pt x="5944503" y="5507542"/>
                </a:lnTo>
                <a:lnTo>
                  <a:pt x="0" y="55075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6429631" y="8387820"/>
            <a:ext cx="2194713" cy="2194713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 rot="-5400000">
            <a:off x="-306336" y="336719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2"/>
                </a:lnTo>
                <a:lnTo>
                  <a:pt x="0" y="7496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6440980" y="708314"/>
            <a:ext cx="1211862" cy="640772"/>
          </a:xfrm>
          <a:custGeom>
            <a:avLst/>
            <a:gdLst/>
            <a:ahLst/>
            <a:cxnLst/>
            <a:rect l="l" t="t" r="r" b="b"/>
            <a:pathLst>
              <a:path w="1211862" h="640772">
                <a:moveTo>
                  <a:pt x="0" y="0"/>
                </a:moveTo>
                <a:lnTo>
                  <a:pt x="1211861" y="0"/>
                </a:lnTo>
                <a:lnTo>
                  <a:pt x="1211861" y="640772"/>
                </a:lnTo>
                <a:lnTo>
                  <a:pt x="0" y="64077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5406218" y="9258300"/>
            <a:ext cx="1510361" cy="798604"/>
          </a:xfrm>
          <a:custGeom>
            <a:avLst/>
            <a:gdLst/>
            <a:ahLst/>
            <a:cxnLst/>
            <a:rect l="l" t="t" r="r" b="b"/>
            <a:pathLst>
              <a:path w="1510361" h="798604">
                <a:moveTo>
                  <a:pt x="0" y="0"/>
                </a:moveTo>
                <a:lnTo>
                  <a:pt x="1510361" y="0"/>
                </a:lnTo>
                <a:lnTo>
                  <a:pt x="1510361" y="798604"/>
                </a:lnTo>
                <a:lnTo>
                  <a:pt x="0" y="798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1363423" y="192652"/>
            <a:ext cx="17259300" cy="9956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120"/>
              </a:lnSpc>
            </a:pPr>
            <a:r>
              <a:rPr lang="en-US" sz="5800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3 </a:t>
            </a:r>
            <a:r>
              <a:rPr lang="en-US" sz="5800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jalur</a:t>
            </a:r>
            <a:r>
              <a:rPr lang="en-US" sz="5800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5800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masuk</a:t>
            </a:r>
            <a:r>
              <a:rPr lang="en-US" sz="5800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PTN (</a:t>
            </a:r>
            <a:r>
              <a:rPr lang="en-US" sz="5800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Perguruan</a:t>
            </a:r>
            <a:r>
              <a:rPr lang="en-US" sz="5800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Tinggi Negeri) 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6788698" y="8885476"/>
            <a:ext cx="1499302" cy="1137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 b="1" dirty="0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03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5129197" y="1670934"/>
            <a:ext cx="12957636" cy="62763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90211" lvl="1" indent="-395106" algn="l">
              <a:lnSpc>
                <a:spcPts val="5124"/>
              </a:lnSpc>
              <a:spcBef>
                <a:spcPct val="0"/>
              </a:spcBef>
              <a:buAutoNum type="arabicPeriod"/>
            </a:pPr>
            <a:r>
              <a:rPr lang="en-US" sz="366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SNBP (Seleksi Nasional Berdasarkan Prestasi)</a:t>
            </a:r>
          </a:p>
          <a:p>
            <a:pPr algn="l">
              <a:lnSpc>
                <a:spcPts val="4370"/>
              </a:lnSpc>
            </a:pPr>
            <a:r>
              <a:rPr lang="en-US" sz="312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   Seleksi berdasarkan nilai rapor dan prestasik ademik/nonakademik.</a:t>
            </a:r>
          </a:p>
          <a:p>
            <a:pPr algn="l">
              <a:lnSpc>
                <a:spcPts val="4370"/>
              </a:lnSpc>
              <a:spcBef>
                <a:spcPct val="0"/>
              </a:spcBef>
            </a:pPr>
            <a:r>
              <a:rPr lang="en-US" sz="312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   ( siswa eligible dari sekolah )</a:t>
            </a:r>
          </a:p>
          <a:p>
            <a:pPr algn="l">
              <a:lnSpc>
                <a:spcPts val="5124"/>
              </a:lnSpc>
              <a:spcBef>
                <a:spcPct val="0"/>
              </a:spcBef>
            </a:pPr>
            <a:r>
              <a:rPr lang="en-US" sz="366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 </a:t>
            </a:r>
            <a:r>
              <a:rPr lang="en-US" sz="366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 2. SNBT (Seleksi Nasional Berdasarkan Tes)</a:t>
            </a:r>
          </a:p>
          <a:p>
            <a:pPr algn="just">
              <a:lnSpc>
                <a:spcPts val="4370"/>
              </a:lnSpc>
              <a:spcBef>
                <a:spcPct val="0"/>
              </a:spcBef>
            </a:pPr>
            <a:r>
              <a:rPr lang="en-US" sz="312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   Seleksi menggunakan tes UTBK (Tes Potensi Skolastik, literasi, </a:t>
            </a:r>
          </a:p>
          <a:p>
            <a:pPr algn="just">
              <a:lnSpc>
                <a:spcPts val="4370"/>
              </a:lnSpc>
              <a:spcBef>
                <a:spcPct val="0"/>
              </a:spcBef>
            </a:pPr>
            <a:r>
              <a:rPr lang="en-US" sz="312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    dan penalaran </a:t>
            </a:r>
          </a:p>
          <a:p>
            <a:pPr algn="just">
              <a:lnSpc>
                <a:spcPts val="4521"/>
              </a:lnSpc>
              <a:spcBef>
                <a:spcPct val="0"/>
              </a:spcBef>
            </a:pPr>
            <a:r>
              <a:rPr lang="en-US" sz="322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   </a:t>
            </a:r>
            <a:r>
              <a:rPr lang="en-US" sz="322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3. MANDIRI </a:t>
            </a:r>
          </a:p>
          <a:p>
            <a:pPr algn="just">
              <a:lnSpc>
                <a:spcPts val="4521"/>
              </a:lnSpc>
              <a:spcBef>
                <a:spcPct val="0"/>
              </a:spcBef>
            </a:pPr>
            <a:r>
              <a:rPr lang="en-US" sz="322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    </a:t>
            </a:r>
            <a:r>
              <a:rPr lang="en-US" sz="322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Jalur yang diadakan masing-masing PTN.</a:t>
            </a:r>
          </a:p>
          <a:p>
            <a:pPr algn="l">
              <a:lnSpc>
                <a:spcPts val="4370"/>
              </a:lnSpc>
              <a:spcBef>
                <a:spcPct val="0"/>
              </a:spcBef>
            </a:pPr>
            <a:r>
              <a:rPr lang="en-US" sz="312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    Bisa menggunakan tes sendiri, nilai UTBK, rapor, atau kombinasi </a:t>
            </a:r>
          </a:p>
          <a:p>
            <a:pPr algn="l">
              <a:lnSpc>
                <a:spcPts val="4370"/>
              </a:lnSpc>
              <a:spcBef>
                <a:spcPct val="0"/>
              </a:spcBef>
            </a:pPr>
            <a:r>
              <a:rPr lang="en-US" sz="312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    semuanya.</a:t>
            </a:r>
          </a:p>
          <a:p>
            <a:pPr algn="l">
              <a:lnSpc>
                <a:spcPts val="4370"/>
              </a:lnSpc>
              <a:spcBef>
                <a:spcPct val="0"/>
              </a:spcBef>
            </a:pPr>
            <a:endParaRPr lang="en-US" sz="312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25" name="Group 25"/>
          <p:cNvGrpSpPr/>
          <p:nvPr/>
        </p:nvGrpSpPr>
        <p:grpSpPr>
          <a:xfrm>
            <a:off x="27737" y="1737609"/>
            <a:ext cx="5177589" cy="8529012"/>
            <a:chOff x="0" y="0"/>
            <a:chExt cx="5076712" cy="9777497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5076712" cy="9777497"/>
            </a:xfrm>
            <a:custGeom>
              <a:avLst/>
              <a:gdLst/>
              <a:ahLst/>
              <a:cxnLst/>
              <a:rect l="l" t="t" r="r" b="b"/>
              <a:pathLst>
                <a:path w="5076712" h="9777497">
                  <a:moveTo>
                    <a:pt x="0" y="8147914"/>
                  </a:moveTo>
                  <a:lnTo>
                    <a:pt x="0" y="1629583"/>
                  </a:lnTo>
                  <a:cubicBezTo>
                    <a:pt x="0" y="730053"/>
                    <a:pt x="227437" y="0"/>
                    <a:pt x="507671" y="0"/>
                  </a:cubicBezTo>
                  <a:lnTo>
                    <a:pt x="4569041" y="0"/>
                  </a:lnTo>
                  <a:cubicBezTo>
                    <a:pt x="4849275" y="0"/>
                    <a:pt x="5076712" y="730053"/>
                    <a:pt x="5076712" y="1629583"/>
                  </a:cubicBezTo>
                  <a:lnTo>
                    <a:pt x="5076712" y="8147914"/>
                  </a:lnTo>
                  <a:cubicBezTo>
                    <a:pt x="5076712" y="9047444"/>
                    <a:pt x="4849275" y="9777497"/>
                    <a:pt x="4569041" y="9777497"/>
                  </a:cubicBezTo>
                  <a:lnTo>
                    <a:pt x="507671" y="9777497"/>
                  </a:lnTo>
                  <a:cubicBezTo>
                    <a:pt x="227437" y="9777497"/>
                    <a:pt x="0" y="9047444"/>
                    <a:pt x="0" y="8147914"/>
                  </a:cubicBezTo>
                  <a:close/>
                </a:path>
              </a:pathLst>
            </a:custGeom>
            <a:blipFill>
              <a:blip r:embed="rId8"/>
              <a:stretch>
                <a:fillRect l="-121576" r="-121576"/>
              </a:stretch>
            </a:blipFill>
          </p:spPr>
        </p:sp>
      </p:grpSp>
      <p:sp>
        <p:nvSpPr>
          <p:cNvPr id="27" name="TextBox 27"/>
          <p:cNvSpPr txBox="1"/>
          <p:nvPr/>
        </p:nvSpPr>
        <p:spPr>
          <a:xfrm>
            <a:off x="9638011" y="6925330"/>
            <a:ext cx="6534640" cy="28131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651"/>
              </a:lnSpc>
              <a:spcBef>
                <a:spcPct val="0"/>
              </a:spcBef>
            </a:pPr>
            <a:endParaRPr/>
          </a:p>
          <a:p>
            <a:pPr algn="just">
              <a:lnSpc>
                <a:spcPts val="5651"/>
              </a:lnSpc>
              <a:spcBef>
                <a:spcPct val="0"/>
              </a:spcBef>
            </a:pPr>
            <a:r>
              <a:rPr lang="en-US" sz="4036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SNBP = Prestasi</a:t>
            </a:r>
          </a:p>
          <a:p>
            <a:pPr algn="just">
              <a:lnSpc>
                <a:spcPts val="5651"/>
              </a:lnSpc>
              <a:spcBef>
                <a:spcPct val="0"/>
              </a:spcBef>
            </a:pPr>
            <a:r>
              <a:rPr lang="en-US" sz="4036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SNBT = Tes</a:t>
            </a:r>
          </a:p>
          <a:p>
            <a:pPr algn="just">
              <a:lnSpc>
                <a:spcPts val="5651"/>
              </a:lnSpc>
              <a:spcBef>
                <a:spcPct val="0"/>
              </a:spcBef>
            </a:pPr>
            <a:r>
              <a:rPr lang="en-US" sz="4036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Mandiri = Seleksi Kampus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6312135" y="4180157"/>
            <a:ext cx="5764898" cy="5341139"/>
          </a:xfrm>
          <a:custGeom>
            <a:avLst/>
            <a:gdLst/>
            <a:ahLst/>
            <a:cxnLst/>
            <a:rect l="l" t="t" r="r" b="b"/>
            <a:pathLst>
              <a:path w="5764898" h="5341139">
                <a:moveTo>
                  <a:pt x="0" y="0"/>
                </a:moveTo>
                <a:lnTo>
                  <a:pt x="5764898" y="0"/>
                </a:lnTo>
                <a:lnTo>
                  <a:pt x="5764898" y="5341138"/>
                </a:lnTo>
                <a:lnTo>
                  <a:pt x="0" y="53411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109943" y="-29813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2"/>
                </a:lnTo>
                <a:lnTo>
                  <a:pt x="0" y="7496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400000">
            <a:off x="16175555" y="988729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1"/>
                </a:lnTo>
                <a:lnTo>
                  <a:pt x="0" y="7496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185884">
            <a:off x="12417246" y="-663833"/>
            <a:ext cx="5871553" cy="5055357"/>
          </a:xfrm>
          <a:custGeom>
            <a:avLst/>
            <a:gdLst/>
            <a:ahLst/>
            <a:cxnLst/>
            <a:rect l="l" t="t" r="r" b="b"/>
            <a:pathLst>
              <a:path w="5871553" h="5055357">
                <a:moveTo>
                  <a:pt x="0" y="0"/>
                </a:moveTo>
                <a:lnTo>
                  <a:pt x="5871553" y="0"/>
                </a:lnTo>
                <a:lnTo>
                  <a:pt x="5871553" y="5055357"/>
                </a:lnTo>
                <a:lnTo>
                  <a:pt x="0" y="50553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5892599" y="9255700"/>
            <a:ext cx="1499302" cy="11372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04</a:t>
            </a:r>
          </a:p>
        </p:txBody>
      </p:sp>
      <p:sp>
        <p:nvSpPr>
          <p:cNvPr id="7" name="Freeform 7"/>
          <p:cNvSpPr/>
          <p:nvPr/>
        </p:nvSpPr>
        <p:spPr>
          <a:xfrm>
            <a:off x="818852" y="1175939"/>
            <a:ext cx="16623328" cy="8923436"/>
          </a:xfrm>
          <a:custGeom>
            <a:avLst/>
            <a:gdLst/>
            <a:ahLst/>
            <a:cxnLst/>
            <a:rect l="l" t="t" r="r" b="b"/>
            <a:pathLst>
              <a:path w="16623328" h="8923436">
                <a:moveTo>
                  <a:pt x="0" y="0"/>
                </a:moveTo>
                <a:lnTo>
                  <a:pt x="16623328" y="0"/>
                </a:lnTo>
                <a:lnTo>
                  <a:pt x="16623328" y="8923435"/>
                </a:lnTo>
                <a:lnTo>
                  <a:pt x="0" y="892343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1441" t="-1678" r="-2522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0" y="154174"/>
            <a:ext cx="18389168" cy="8961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303"/>
              </a:lnSpc>
            </a:pPr>
            <a:r>
              <a:rPr lang="en-US" sz="5217" b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2 Rumpun Mapel yang Dibutuhkan untuk Jurusan di SNBP 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15892599" y="7904661"/>
            <a:ext cx="2194713" cy="2194713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6240304" y="8366712"/>
            <a:ext cx="1499302" cy="11372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04</a:t>
            </a:r>
          </a:p>
        </p:txBody>
      </p:sp>
      <p:sp>
        <p:nvSpPr>
          <p:cNvPr id="13" name="TextBox 13"/>
          <p:cNvSpPr txBox="1"/>
          <p:nvPr/>
        </p:nvSpPr>
        <p:spPr>
          <a:xfrm rot="-629325">
            <a:off x="-246670" y="971524"/>
            <a:ext cx="3222405" cy="8217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79"/>
              </a:lnSpc>
              <a:spcBef>
                <a:spcPct val="0"/>
              </a:spcBef>
            </a:pPr>
            <a:r>
              <a:rPr lang="en-US" sz="4771">
                <a:solidFill>
                  <a:srgbClr val="000000"/>
                </a:solidFill>
                <a:latin typeface="Abril Fatface"/>
                <a:ea typeface="Abril Fatface"/>
                <a:cs typeface="Abril Fatface"/>
                <a:sym typeface="Abril Fatface"/>
              </a:rPr>
              <a:t>Contoh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7620000" y="5143500"/>
            <a:ext cx="5764898" cy="5341139"/>
          </a:xfrm>
          <a:custGeom>
            <a:avLst/>
            <a:gdLst/>
            <a:ahLst/>
            <a:cxnLst/>
            <a:rect l="l" t="t" r="r" b="b"/>
            <a:pathLst>
              <a:path w="5764898" h="5341139">
                <a:moveTo>
                  <a:pt x="0" y="0"/>
                </a:moveTo>
                <a:lnTo>
                  <a:pt x="5764898" y="0"/>
                </a:lnTo>
                <a:lnTo>
                  <a:pt x="5764898" y="5341138"/>
                </a:lnTo>
                <a:lnTo>
                  <a:pt x="0" y="53411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0800000">
            <a:off x="0" y="15610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1"/>
                </a:lnTo>
                <a:lnTo>
                  <a:pt x="0" y="7496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5400000">
            <a:off x="16175555" y="988729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1"/>
                </a:lnTo>
                <a:lnTo>
                  <a:pt x="0" y="7496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886535">
            <a:off x="207831" y="8328217"/>
            <a:ext cx="1776459" cy="1860166"/>
          </a:xfrm>
          <a:custGeom>
            <a:avLst/>
            <a:gdLst/>
            <a:ahLst/>
            <a:cxnLst/>
            <a:rect l="l" t="t" r="r" b="b"/>
            <a:pathLst>
              <a:path w="1776459" h="1860166">
                <a:moveTo>
                  <a:pt x="0" y="0"/>
                </a:moveTo>
                <a:lnTo>
                  <a:pt x="1776459" y="0"/>
                </a:lnTo>
                <a:lnTo>
                  <a:pt x="1776459" y="1860166"/>
                </a:lnTo>
                <a:lnTo>
                  <a:pt x="0" y="186016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3185884">
            <a:off x="2870538" y="5917239"/>
            <a:ext cx="5871553" cy="5055357"/>
          </a:xfrm>
          <a:custGeom>
            <a:avLst/>
            <a:gdLst/>
            <a:ahLst/>
            <a:cxnLst/>
            <a:rect l="l" t="t" r="r" b="b"/>
            <a:pathLst>
              <a:path w="5871553" h="5055357">
                <a:moveTo>
                  <a:pt x="0" y="0"/>
                </a:moveTo>
                <a:lnTo>
                  <a:pt x="5871553" y="0"/>
                </a:lnTo>
                <a:lnTo>
                  <a:pt x="5871553" y="5055357"/>
                </a:lnTo>
                <a:lnTo>
                  <a:pt x="0" y="505535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6509629" y="8509535"/>
            <a:ext cx="1777465" cy="1777465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152951" y="2360717"/>
            <a:ext cx="17852080" cy="6084200"/>
          </a:xfrm>
          <a:custGeom>
            <a:avLst/>
            <a:gdLst/>
            <a:ahLst/>
            <a:cxnLst/>
            <a:rect l="l" t="t" r="r" b="b"/>
            <a:pathLst>
              <a:path w="17852080" h="6084200">
                <a:moveTo>
                  <a:pt x="0" y="0"/>
                </a:moveTo>
                <a:lnTo>
                  <a:pt x="17852080" y="0"/>
                </a:lnTo>
                <a:lnTo>
                  <a:pt x="17852080" y="6084200"/>
                </a:lnTo>
                <a:lnTo>
                  <a:pt x="0" y="608420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920" r="-8576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52951" y="80228"/>
            <a:ext cx="18389168" cy="21757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703"/>
              </a:lnSpc>
            </a:pPr>
            <a:r>
              <a:rPr lang="en-US" sz="6216" b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2 Rumpun Mapel yang Dibutuhkan untuk Jurusan di SNBP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6648710" y="8762950"/>
            <a:ext cx="1499302" cy="1137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05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035821" y="5756804"/>
            <a:ext cx="7580052" cy="4530196"/>
          </a:xfrm>
          <a:custGeom>
            <a:avLst/>
            <a:gdLst/>
            <a:ahLst/>
            <a:cxnLst/>
            <a:rect l="l" t="t" r="r" b="b"/>
            <a:pathLst>
              <a:path w="7580052" h="4530196">
                <a:moveTo>
                  <a:pt x="0" y="0"/>
                </a:moveTo>
                <a:lnTo>
                  <a:pt x="7580052" y="0"/>
                </a:lnTo>
                <a:lnTo>
                  <a:pt x="7580052" y="4530196"/>
                </a:lnTo>
                <a:lnTo>
                  <a:pt x="0" y="45301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417937" y="-14317"/>
            <a:ext cx="4907517" cy="6718021"/>
            <a:chOff x="0" y="0"/>
            <a:chExt cx="3810000" cy="521560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810000" cy="5215603"/>
            </a:xfrm>
            <a:custGeom>
              <a:avLst/>
              <a:gdLst/>
              <a:ahLst/>
              <a:cxnLst/>
              <a:rect l="l" t="t" r="r" b="b"/>
              <a:pathLst>
                <a:path w="3810000" h="5215603">
                  <a:moveTo>
                    <a:pt x="2794000" y="5215603"/>
                  </a:moveTo>
                  <a:lnTo>
                    <a:pt x="1016000" y="5215603"/>
                  </a:lnTo>
                  <a:cubicBezTo>
                    <a:pt x="454660" y="5215603"/>
                    <a:pt x="0" y="4842166"/>
                    <a:pt x="0" y="4381107"/>
                  </a:cubicBezTo>
                  <a:lnTo>
                    <a:pt x="0" y="834497"/>
                  </a:lnTo>
                  <a:cubicBezTo>
                    <a:pt x="0" y="373437"/>
                    <a:pt x="454660" y="0"/>
                    <a:pt x="1016000" y="0"/>
                  </a:cubicBezTo>
                  <a:lnTo>
                    <a:pt x="2794000" y="0"/>
                  </a:lnTo>
                  <a:cubicBezTo>
                    <a:pt x="3355340" y="0"/>
                    <a:pt x="3810000" y="373437"/>
                    <a:pt x="3810000" y="834497"/>
                  </a:cubicBezTo>
                  <a:lnTo>
                    <a:pt x="3810000" y="4381107"/>
                  </a:lnTo>
                  <a:cubicBezTo>
                    <a:pt x="3810000" y="4842166"/>
                    <a:pt x="3355340" y="5215603"/>
                    <a:pt x="2794000" y="5215603"/>
                  </a:cubicBezTo>
                  <a:close/>
                </a:path>
              </a:pathLst>
            </a:custGeom>
            <a:blipFill>
              <a:blip r:embed="rId4"/>
              <a:stretch>
                <a:fillRect l="-52541" r="-52541"/>
              </a:stretch>
            </a:blipFill>
          </p:spPr>
        </p:sp>
      </p:grpSp>
      <p:sp>
        <p:nvSpPr>
          <p:cNvPr id="5" name="Freeform 5"/>
          <p:cNvSpPr/>
          <p:nvPr/>
        </p:nvSpPr>
        <p:spPr>
          <a:xfrm rot="-5400000">
            <a:off x="17405533" y="319756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9" y="0"/>
                </a:lnTo>
                <a:lnTo>
                  <a:pt x="1417819" y="749672"/>
                </a:lnTo>
                <a:lnTo>
                  <a:pt x="0" y="74967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5919729" y="8021902"/>
            <a:ext cx="2194713" cy="2194713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4585722" y="443710"/>
            <a:ext cx="13804697" cy="89244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816"/>
              </a:lnSpc>
            </a:pP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Kesimpulan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Singkat</a:t>
            </a:r>
            <a:endParaRPr lang="en-US" sz="4868" b="1" dirty="0">
              <a:solidFill>
                <a:srgbClr val="004877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  <a:p>
            <a:pPr marL="1051188" lvl="1" indent="-525594" algn="l">
              <a:lnSpc>
                <a:spcPts val="6816"/>
              </a:lnSpc>
              <a:buFont typeface="Arial"/>
              <a:buChar char="•"/>
            </a:pPr>
            <a:r>
              <a:rPr lang="en-US" sz="4868" dirty="0" err="1">
                <a:solidFill>
                  <a:srgbClr val="004877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J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urusan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kesehatan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→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dominan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Biologi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&amp; Kimia</a:t>
            </a:r>
          </a:p>
          <a:p>
            <a:pPr marL="1051188" lvl="1" indent="-525594" algn="l">
              <a:lnSpc>
                <a:spcPts val="6816"/>
              </a:lnSpc>
              <a:buFont typeface="Arial"/>
              <a:buChar char="•"/>
            </a:pP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Jurusan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teknik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→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dominan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Matematika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Lanjut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&amp;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Fisika</a:t>
            </a:r>
            <a:endParaRPr lang="en-US" sz="4868" b="1" dirty="0">
              <a:solidFill>
                <a:srgbClr val="004877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  <a:p>
            <a:pPr marL="1051188" lvl="1" indent="-525594" algn="l">
              <a:lnSpc>
                <a:spcPts val="6816"/>
              </a:lnSpc>
              <a:buFont typeface="Arial"/>
              <a:buChar char="•"/>
            </a:pP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Jurusan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sosial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/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humaniora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→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dominan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Sosiologi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,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Ekonomi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, Bahasa</a:t>
            </a:r>
          </a:p>
          <a:p>
            <a:pPr marL="1051188" lvl="1" indent="-525594" algn="l">
              <a:lnSpc>
                <a:spcPts val="6816"/>
              </a:lnSpc>
              <a:buFont typeface="Arial"/>
              <a:buChar char="•"/>
            </a:pP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Jurusan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komputer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→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dominan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Matematika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Lanjut</a:t>
            </a:r>
            <a:r>
              <a:rPr lang="en-US" sz="48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&amp; </a:t>
            </a:r>
            <a:r>
              <a:rPr lang="en-US" sz="48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Informatika</a:t>
            </a:r>
            <a:endParaRPr lang="en-US" sz="4868" b="1" dirty="0">
              <a:solidFill>
                <a:srgbClr val="004877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  <a:p>
            <a:pPr marL="684166" lvl="1" indent="-342083" algn="l">
              <a:lnSpc>
                <a:spcPts val="4436"/>
              </a:lnSpc>
              <a:buFont typeface="Arial"/>
              <a:buChar char="•"/>
            </a:pPr>
            <a:r>
              <a:rPr lang="en-US" sz="31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Contoh</a:t>
            </a:r>
            <a:r>
              <a:rPr lang="en-US" sz="31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31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Sosiologi</a:t>
            </a:r>
            <a:r>
              <a:rPr lang="en-US" sz="31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31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Rumpun</a:t>
            </a:r>
            <a:r>
              <a:rPr lang="en-US" sz="31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IPA ( </a:t>
            </a:r>
            <a:r>
              <a:rPr lang="en-US" sz="31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Matematika</a:t>
            </a:r>
            <a:r>
              <a:rPr lang="en-US" sz="31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dan </a:t>
            </a:r>
            <a:r>
              <a:rPr lang="en-US" sz="31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Biologi</a:t>
            </a:r>
            <a:r>
              <a:rPr lang="en-US" sz="31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)</a:t>
            </a:r>
          </a:p>
          <a:p>
            <a:pPr marL="662578" lvl="1" indent="-331289" algn="l">
              <a:lnSpc>
                <a:spcPts val="4296"/>
              </a:lnSpc>
              <a:buFont typeface="Arial"/>
              <a:buChar char="•"/>
            </a:pPr>
            <a:r>
              <a:rPr lang="en-US" sz="30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Contoh</a:t>
            </a:r>
            <a:r>
              <a:rPr lang="en-US" sz="30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30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Sosiologi</a:t>
            </a:r>
            <a:r>
              <a:rPr lang="en-US" sz="30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</a:t>
            </a:r>
            <a:r>
              <a:rPr lang="en-US" sz="30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Rumpun</a:t>
            </a:r>
            <a:r>
              <a:rPr lang="en-US" sz="30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IPS (</a:t>
            </a:r>
            <a:r>
              <a:rPr lang="en-US" sz="30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Matematika</a:t>
            </a:r>
            <a:r>
              <a:rPr lang="en-US" sz="30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dan </a:t>
            </a:r>
            <a:r>
              <a:rPr lang="en-US" sz="3068" b="1" dirty="0" err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SosiologI</a:t>
            </a:r>
            <a:r>
              <a:rPr lang="en-US" sz="3068" b="1" dirty="0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)</a:t>
            </a:r>
          </a:p>
        </p:txBody>
      </p:sp>
      <p:sp>
        <p:nvSpPr>
          <p:cNvPr id="10" name="Freeform 10"/>
          <p:cNvSpPr/>
          <p:nvPr/>
        </p:nvSpPr>
        <p:spPr>
          <a:xfrm rot="-10800000">
            <a:off x="11488071" y="-65618"/>
            <a:ext cx="6799929" cy="6300087"/>
          </a:xfrm>
          <a:custGeom>
            <a:avLst/>
            <a:gdLst/>
            <a:ahLst/>
            <a:cxnLst/>
            <a:rect l="l" t="t" r="r" b="b"/>
            <a:pathLst>
              <a:path w="6799929" h="6300087">
                <a:moveTo>
                  <a:pt x="0" y="0"/>
                </a:moveTo>
                <a:lnTo>
                  <a:pt x="6799929" y="0"/>
                </a:lnTo>
                <a:lnTo>
                  <a:pt x="6799929" y="6300088"/>
                </a:lnTo>
                <a:lnTo>
                  <a:pt x="0" y="630008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73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1996743">
            <a:off x="657397" y="7099628"/>
            <a:ext cx="2449006" cy="2740147"/>
          </a:xfrm>
          <a:custGeom>
            <a:avLst/>
            <a:gdLst/>
            <a:ahLst/>
            <a:cxnLst/>
            <a:rect l="l" t="t" r="r" b="b"/>
            <a:pathLst>
              <a:path w="2449006" h="2740147">
                <a:moveTo>
                  <a:pt x="0" y="0"/>
                </a:moveTo>
                <a:lnTo>
                  <a:pt x="2449006" y="0"/>
                </a:lnTo>
                <a:lnTo>
                  <a:pt x="2449006" y="2740147"/>
                </a:lnTo>
                <a:lnTo>
                  <a:pt x="0" y="274014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16240304" y="8483952"/>
            <a:ext cx="1499302" cy="11372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06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352899">
            <a:off x="966768" y="-1156897"/>
            <a:ext cx="9483566" cy="8786458"/>
          </a:xfrm>
          <a:custGeom>
            <a:avLst/>
            <a:gdLst/>
            <a:ahLst/>
            <a:cxnLst/>
            <a:rect l="l" t="t" r="r" b="b"/>
            <a:pathLst>
              <a:path w="9483566" h="8786458">
                <a:moveTo>
                  <a:pt x="0" y="0"/>
                </a:moveTo>
                <a:lnTo>
                  <a:pt x="9483566" y="0"/>
                </a:lnTo>
                <a:lnTo>
                  <a:pt x="9483566" y="8786459"/>
                </a:lnTo>
                <a:lnTo>
                  <a:pt x="0" y="87864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5412206" y="202542"/>
            <a:ext cx="2753860" cy="1652316"/>
            <a:chOff x="0" y="0"/>
            <a:chExt cx="6350000" cy="381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350000" cy="3810000"/>
            </a:xfrm>
            <a:custGeom>
              <a:avLst/>
              <a:gdLst/>
              <a:ahLst/>
              <a:cxnLst/>
              <a:rect l="l" t="t" r="r" b="b"/>
              <a:pathLst>
                <a:path w="6350000" h="3810000">
                  <a:moveTo>
                    <a:pt x="0" y="3175000"/>
                  </a:move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3175000"/>
                  </a:lnTo>
                  <a:cubicBezTo>
                    <a:pt x="6350000" y="3525520"/>
                    <a:pt x="6065520" y="3810000"/>
                    <a:pt x="5715000" y="3810000"/>
                  </a:cubicBezTo>
                  <a:lnTo>
                    <a:pt x="635000" y="3810000"/>
                  </a:lnTo>
                  <a:cubicBezTo>
                    <a:pt x="284480" y="3810000"/>
                    <a:pt x="0" y="3525520"/>
                    <a:pt x="0" y="3175000"/>
                  </a:cubicBezTo>
                  <a:close/>
                </a:path>
              </a:pathLst>
            </a:custGeom>
            <a:blipFill>
              <a:blip r:embed="rId4"/>
              <a:stretch>
                <a:fillRect l="-3452" r="-3452"/>
              </a:stretch>
            </a:blipFill>
          </p:spPr>
        </p:sp>
      </p:grpSp>
      <p:sp>
        <p:nvSpPr>
          <p:cNvPr id="5" name="Freeform 5"/>
          <p:cNvSpPr/>
          <p:nvPr/>
        </p:nvSpPr>
        <p:spPr>
          <a:xfrm rot="-5400000">
            <a:off x="-55045" y="653864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2"/>
                </a:lnTo>
                <a:lnTo>
                  <a:pt x="0" y="74967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15055">
            <a:off x="1334103" y="5760732"/>
            <a:ext cx="4800040" cy="4447204"/>
          </a:xfrm>
          <a:custGeom>
            <a:avLst/>
            <a:gdLst/>
            <a:ahLst/>
            <a:cxnLst/>
            <a:rect l="l" t="t" r="r" b="b"/>
            <a:pathLst>
              <a:path w="4800040" h="4447204">
                <a:moveTo>
                  <a:pt x="0" y="0"/>
                </a:moveTo>
                <a:lnTo>
                  <a:pt x="4800040" y="0"/>
                </a:lnTo>
                <a:lnTo>
                  <a:pt x="4800040" y="4447204"/>
                </a:lnTo>
                <a:lnTo>
                  <a:pt x="0" y="44472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595116" y="490832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1"/>
                </a:lnTo>
                <a:lnTo>
                  <a:pt x="0" y="74967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6251731" y="8176078"/>
            <a:ext cx="2015139" cy="201513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13781212" y="5143500"/>
            <a:ext cx="4136411" cy="2608135"/>
          </a:xfrm>
          <a:custGeom>
            <a:avLst/>
            <a:gdLst/>
            <a:ahLst/>
            <a:cxnLst/>
            <a:rect l="l" t="t" r="r" b="b"/>
            <a:pathLst>
              <a:path w="4136411" h="2608135">
                <a:moveTo>
                  <a:pt x="0" y="0"/>
                </a:moveTo>
                <a:lnTo>
                  <a:pt x="4136411" y="0"/>
                </a:lnTo>
                <a:lnTo>
                  <a:pt x="4136411" y="2608135"/>
                </a:lnTo>
                <a:lnTo>
                  <a:pt x="0" y="260813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373016" y="37460"/>
            <a:ext cx="17265299" cy="51060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739"/>
              </a:lnSpc>
            </a:pPr>
            <a:r>
              <a:rPr lang="en-US" sz="9099" b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KIP-K (KIP Kuliah)</a:t>
            </a:r>
          </a:p>
          <a:p>
            <a:pPr algn="l">
              <a:lnSpc>
                <a:spcPts val="9240"/>
              </a:lnSpc>
            </a:pPr>
            <a:r>
              <a:rPr lang="en-US" sz="6600" b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adalah bantuan biaya pendidikan dari pemerintah untuk siswa yang ingin kuliah tetapi memiliki keterbatasan ekonomi.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6509649" y="8548341"/>
            <a:ext cx="1499302" cy="11372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07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79029" y="5397777"/>
            <a:ext cx="17265299" cy="3281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79"/>
              </a:lnSpc>
              <a:spcBef>
                <a:spcPct val="0"/>
              </a:spcBef>
            </a:pPr>
            <a:r>
              <a:rPr lang="en-US" sz="46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Penerima KIP Kuliah bisa mendapatkan:</a:t>
            </a:r>
          </a:p>
          <a:p>
            <a:pPr marL="1014714" lvl="1" indent="-507357" algn="l">
              <a:lnSpc>
                <a:spcPts val="6579"/>
              </a:lnSpc>
              <a:spcBef>
                <a:spcPct val="0"/>
              </a:spcBef>
              <a:buFont typeface="Arial"/>
              <a:buChar char="•"/>
            </a:pPr>
            <a:r>
              <a:rPr lang="en-US" sz="46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Biaya kuliah/UKT ditanggung pemerintah</a:t>
            </a:r>
          </a:p>
          <a:p>
            <a:pPr marL="1014714" lvl="1" indent="-507357" algn="l">
              <a:lnSpc>
                <a:spcPts val="6579"/>
              </a:lnSpc>
              <a:spcBef>
                <a:spcPct val="0"/>
              </a:spcBef>
              <a:buFont typeface="Arial"/>
              <a:buChar char="•"/>
            </a:pPr>
            <a:r>
              <a:rPr lang="en-US" sz="46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Bantuan biaya hidup bulanan</a:t>
            </a:r>
          </a:p>
          <a:p>
            <a:pPr marL="1014714" lvl="1" indent="-507357" algn="l">
              <a:lnSpc>
                <a:spcPts val="6579"/>
              </a:lnSpc>
              <a:spcBef>
                <a:spcPct val="0"/>
              </a:spcBef>
              <a:buFont typeface="Arial"/>
              <a:buChar char="•"/>
            </a:pPr>
            <a:r>
              <a:rPr lang="en-US" sz="46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Bisa digunakan di PTN maupun beberapa PTS tertentu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352899">
            <a:off x="917024" y="-819750"/>
            <a:ext cx="9483566" cy="8786458"/>
          </a:xfrm>
          <a:custGeom>
            <a:avLst/>
            <a:gdLst/>
            <a:ahLst/>
            <a:cxnLst/>
            <a:rect l="l" t="t" r="r" b="b"/>
            <a:pathLst>
              <a:path w="9483566" h="8786458">
                <a:moveTo>
                  <a:pt x="0" y="0"/>
                </a:moveTo>
                <a:lnTo>
                  <a:pt x="9483566" y="0"/>
                </a:lnTo>
                <a:lnTo>
                  <a:pt x="9483566" y="8786458"/>
                </a:lnTo>
                <a:lnTo>
                  <a:pt x="0" y="87864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400000">
            <a:off x="-55045" y="653864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2"/>
                </a:lnTo>
                <a:lnTo>
                  <a:pt x="0" y="7496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15055">
            <a:off x="13642868" y="3313496"/>
            <a:ext cx="4800040" cy="4447204"/>
          </a:xfrm>
          <a:custGeom>
            <a:avLst/>
            <a:gdLst/>
            <a:ahLst/>
            <a:cxnLst/>
            <a:rect l="l" t="t" r="r" b="b"/>
            <a:pathLst>
              <a:path w="4800040" h="4447204">
                <a:moveTo>
                  <a:pt x="0" y="0"/>
                </a:moveTo>
                <a:lnTo>
                  <a:pt x="4800040" y="0"/>
                </a:lnTo>
                <a:lnTo>
                  <a:pt x="4800040" y="4447204"/>
                </a:lnTo>
                <a:lnTo>
                  <a:pt x="0" y="44472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595116" y="490832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1"/>
                </a:lnTo>
                <a:lnTo>
                  <a:pt x="0" y="7496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5724450" y="7854346"/>
            <a:ext cx="2194713" cy="2194713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1791853">
            <a:off x="903555" y="7858984"/>
            <a:ext cx="1557125" cy="2185439"/>
          </a:xfrm>
          <a:custGeom>
            <a:avLst/>
            <a:gdLst/>
            <a:ahLst/>
            <a:cxnLst/>
            <a:rect l="l" t="t" r="r" b="b"/>
            <a:pathLst>
              <a:path w="1557125" h="2185439">
                <a:moveTo>
                  <a:pt x="0" y="0"/>
                </a:moveTo>
                <a:lnTo>
                  <a:pt x="1557125" y="0"/>
                </a:lnTo>
                <a:lnTo>
                  <a:pt x="1557125" y="2185438"/>
                </a:lnTo>
                <a:lnTo>
                  <a:pt x="0" y="218543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653864" y="52789"/>
            <a:ext cx="17265299" cy="24168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339"/>
              </a:lnSpc>
            </a:pPr>
            <a:r>
              <a:rPr lang="en-US" sz="8099" b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KIP-K (KIP Kuliah)</a:t>
            </a:r>
          </a:p>
          <a:p>
            <a:pPr algn="l">
              <a:lnSpc>
                <a:spcPts val="7840"/>
              </a:lnSpc>
            </a:pPr>
            <a:endParaRPr lang="en-US" sz="8099" b="1">
              <a:solidFill>
                <a:srgbClr val="004877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</p:txBody>
      </p:sp>
      <p:sp>
        <p:nvSpPr>
          <p:cNvPr id="11" name="Freeform 11"/>
          <p:cNvSpPr/>
          <p:nvPr/>
        </p:nvSpPr>
        <p:spPr>
          <a:xfrm>
            <a:off x="15475211" y="326995"/>
            <a:ext cx="2626974" cy="2101579"/>
          </a:xfrm>
          <a:custGeom>
            <a:avLst/>
            <a:gdLst/>
            <a:ahLst/>
            <a:cxnLst/>
            <a:rect l="l" t="t" r="r" b="b"/>
            <a:pathLst>
              <a:path w="2626974" h="2101579">
                <a:moveTo>
                  <a:pt x="0" y="0"/>
                </a:moveTo>
                <a:lnTo>
                  <a:pt x="2626974" y="0"/>
                </a:lnTo>
                <a:lnTo>
                  <a:pt x="2626974" y="2101579"/>
                </a:lnTo>
                <a:lnTo>
                  <a:pt x="0" y="210157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0499146" y="6421228"/>
            <a:ext cx="4499496" cy="2837072"/>
          </a:xfrm>
          <a:custGeom>
            <a:avLst/>
            <a:gdLst/>
            <a:ahLst/>
            <a:cxnLst/>
            <a:rect l="l" t="t" r="r" b="b"/>
            <a:pathLst>
              <a:path w="4499496" h="2837072">
                <a:moveTo>
                  <a:pt x="0" y="0"/>
                </a:moveTo>
                <a:lnTo>
                  <a:pt x="4499496" y="0"/>
                </a:lnTo>
                <a:lnTo>
                  <a:pt x="4499496" y="2837072"/>
                </a:lnTo>
                <a:lnTo>
                  <a:pt x="0" y="283707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6039047" y="8383509"/>
            <a:ext cx="1499302" cy="1137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08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24374" y="2371424"/>
            <a:ext cx="17541484" cy="43021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99"/>
              </a:lnSpc>
              <a:spcBef>
                <a:spcPct val="0"/>
              </a:spcBef>
            </a:pPr>
            <a:r>
              <a:rPr lang="en-US" sz="34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Syarat KIP-K 2026</a:t>
            </a:r>
          </a:p>
          <a:p>
            <a:pPr marL="755641" lvl="1" indent="-377820" algn="l">
              <a:lnSpc>
                <a:spcPts val="4899"/>
              </a:lnSpc>
              <a:spcBef>
                <a:spcPct val="0"/>
              </a:spcBef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Siswa SMA/SMK/sederajat yang lulus tahun berjalan atau maksimal lulus 2 tahun sebelumnya.</a:t>
            </a:r>
          </a:p>
          <a:p>
            <a:pPr marL="755641" lvl="1" indent="-377820" algn="l">
              <a:lnSpc>
                <a:spcPts val="4899"/>
              </a:lnSpc>
              <a:spcBef>
                <a:spcPct val="0"/>
              </a:spcBef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Memiliki prestasi/potensi akademik baik.</a:t>
            </a:r>
          </a:p>
          <a:p>
            <a:pPr marL="755641" lvl="1" indent="-377820" algn="l">
              <a:lnSpc>
                <a:spcPts val="4899"/>
              </a:lnSpc>
              <a:spcBef>
                <a:spcPct val="0"/>
              </a:spcBef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Memiliki keterbatasan ekonomi.</a:t>
            </a:r>
          </a:p>
          <a:p>
            <a:pPr marL="755641" lvl="1" indent="-377820" algn="l">
              <a:lnSpc>
                <a:spcPts val="4899"/>
              </a:lnSpc>
              <a:spcBef>
                <a:spcPct val="0"/>
              </a:spcBef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Lolos seleksi masuk perguruan tinggi (SNBP, SNBT, atau Mandiri).</a:t>
            </a:r>
          </a:p>
          <a:p>
            <a:pPr marL="755641" lvl="1" indent="-377820" algn="l">
              <a:lnSpc>
                <a:spcPts val="4899"/>
              </a:lnSpc>
              <a:spcBef>
                <a:spcPct val="0"/>
              </a:spcBef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Diterima di prodi yang terakreditasi resmi.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352899">
            <a:off x="2127747" y="-580277"/>
            <a:ext cx="9483566" cy="8786458"/>
          </a:xfrm>
          <a:custGeom>
            <a:avLst/>
            <a:gdLst/>
            <a:ahLst/>
            <a:cxnLst/>
            <a:rect l="l" t="t" r="r" b="b"/>
            <a:pathLst>
              <a:path w="9483566" h="8786458">
                <a:moveTo>
                  <a:pt x="0" y="0"/>
                </a:moveTo>
                <a:lnTo>
                  <a:pt x="9483566" y="0"/>
                </a:lnTo>
                <a:lnTo>
                  <a:pt x="9483566" y="8786459"/>
                </a:lnTo>
                <a:lnTo>
                  <a:pt x="0" y="87864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400000">
            <a:off x="-55045" y="653864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2"/>
                </a:lnTo>
                <a:lnTo>
                  <a:pt x="0" y="7496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15055">
            <a:off x="13179370" y="980764"/>
            <a:ext cx="4800040" cy="4447204"/>
          </a:xfrm>
          <a:custGeom>
            <a:avLst/>
            <a:gdLst/>
            <a:ahLst/>
            <a:cxnLst/>
            <a:rect l="l" t="t" r="r" b="b"/>
            <a:pathLst>
              <a:path w="4800040" h="4447204">
                <a:moveTo>
                  <a:pt x="0" y="0"/>
                </a:moveTo>
                <a:lnTo>
                  <a:pt x="4800040" y="0"/>
                </a:lnTo>
                <a:lnTo>
                  <a:pt x="4800040" y="4447204"/>
                </a:lnTo>
                <a:lnTo>
                  <a:pt x="0" y="44472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595116" y="490832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1"/>
                </a:lnTo>
                <a:lnTo>
                  <a:pt x="0" y="7496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6067748" y="8092287"/>
            <a:ext cx="2194713" cy="2194713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 rot="1791853">
            <a:off x="16386542" y="4462498"/>
            <a:ext cx="1557125" cy="2185439"/>
          </a:xfrm>
          <a:custGeom>
            <a:avLst/>
            <a:gdLst/>
            <a:ahLst/>
            <a:cxnLst/>
            <a:rect l="l" t="t" r="r" b="b"/>
            <a:pathLst>
              <a:path w="1557125" h="2185439">
                <a:moveTo>
                  <a:pt x="0" y="0"/>
                </a:moveTo>
                <a:lnTo>
                  <a:pt x="1557125" y="0"/>
                </a:lnTo>
                <a:lnTo>
                  <a:pt x="1557125" y="2185439"/>
                </a:lnTo>
                <a:lnTo>
                  <a:pt x="0" y="218543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065292" y="-161925"/>
            <a:ext cx="17265299" cy="24168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339"/>
              </a:lnSpc>
            </a:pPr>
            <a:r>
              <a:rPr lang="en-US" sz="8099" b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KIP-K (KIP Kuliah)</a:t>
            </a:r>
          </a:p>
          <a:p>
            <a:pPr algn="l">
              <a:lnSpc>
                <a:spcPts val="7840"/>
              </a:lnSpc>
            </a:pPr>
            <a:endParaRPr lang="en-US" sz="8099" b="1">
              <a:solidFill>
                <a:srgbClr val="004877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</p:txBody>
      </p:sp>
      <p:sp>
        <p:nvSpPr>
          <p:cNvPr id="11" name="Freeform 11"/>
          <p:cNvSpPr/>
          <p:nvPr/>
        </p:nvSpPr>
        <p:spPr>
          <a:xfrm>
            <a:off x="15611917" y="510034"/>
            <a:ext cx="2626974" cy="2101579"/>
          </a:xfrm>
          <a:custGeom>
            <a:avLst/>
            <a:gdLst/>
            <a:ahLst/>
            <a:cxnLst/>
            <a:rect l="l" t="t" r="r" b="b"/>
            <a:pathLst>
              <a:path w="2626974" h="2101579">
                <a:moveTo>
                  <a:pt x="0" y="0"/>
                </a:moveTo>
                <a:lnTo>
                  <a:pt x="2626974" y="0"/>
                </a:lnTo>
                <a:lnTo>
                  <a:pt x="2626974" y="2101579"/>
                </a:lnTo>
                <a:lnTo>
                  <a:pt x="0" y="210157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1443413" y="6957615"/>
            <a:ext cx="4499496" cy="2837072"/>
          </a:xfrm>
          <a:custGeom>
            <a:avLst/>
            <a:gdLst/>
            <a:ahLst/>
            <a:cxnLst/>
            <a:rect l="l" t="t" r="r" b="b"/>
            <a:pathLst>
              <a:path w="4499496" h="2837072">
                <a:moveTo>
                  <a:pt x="0" y="0"/>
                </a:moveTo>
                <a:lnTo>
                  <a:pt x="4499496" y="0"/>
                </a:lnTo>
                <a:lnTo>
                  <a:pt x="4499496" y="2837072"/>
                </a:lnTo>
                <a:lnTo>
                  <a:pt x="0" y="283707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6509649" y="8622982"/>
            <a:ext cx="1499302" cy="1137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09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83718" y="1104900"/>
            <a:ext cx="17218261" cy="57991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1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Bukti </a:t>
            </a:r>
            <a:r>
              <a:rPr lang="en-US" sz="4051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Keluarga</a:t>
            </a:r>
            <a:r>
              <a:rPr lang="en-US" sz="4051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Kurang Mampu</a:t>
            </a:r>
          </a:p>
          <a:p>
            <a:pPr algn="l">
              <a:lnSpc>
                <a:spcPts val="5671"/>
              </a:lnSpc>
              <a:spcBef>
                <a:spcPct val="0"/>
              </a:spcBef>
            </a:pPr>
            <a:r>
              <a:rPr lang="en-US" sz="4051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Biasanya</a:t>
            </a:r>
            <a:r>
              <a:rPr lang="en-US" sz="4051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051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dibuktikan</a:t>
            </a:r>
            <a:r>
              <a:rPr lang="en-US" sz="4051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051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dengan</a:t>
            </a:r>
            <a:r>
              <a:rPr lang="en-US" sz="4051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salah </a:t>
            </a:r>
            <a:r>
              <a:rPr lang="en-US" sz="4051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satu</a:t>
            </a:r>
            <a:r>
              <a:rPr lang="en-US" sz="4051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051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berikut</a:t>
            </a:r>
            <a:r>
              <a:rPr lang="en-US" sz="4051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:</a:t>
            </a:r>
          </a:p>
          <a:p>
            <a:pPr marL="874640" lvl="1" indent="-437320" algn="l">
              <a:lnSpc>
                <a:spcPts val="5671"/>
              </a:lnSpc>
              <a:spcBef>
                <a:spcPct val="0"/>
              </a:spcBef>
              <a:buFont typeface="Arial"/>
              <a:buChar char="•"/>
            </a:pP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Memiliki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KIP</a:t>
            </a:r>
          </a:p>
          <a:p>
            <a:pPr marL="874640" lvl="1" indent="-437320" algn="l">
              <a:lnSpc>
                <a:spcPts val="5671"/>
              </a:lnSpc>
              <a:spcBef>
                <a:spcPct val="0"/>
              </a:spcBef>
              <a:buFont typeface="Arial"/>
              <a:buChar char="•"/>
            </a:pP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Terdaftar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DTKS/</a:t>
            </a: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bansos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( </a:t>
            </a: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cek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Bansos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) </a:t>
            </a: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untuk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mengecek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4051" u="sng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hlinkClick r:id="rId13" tooltip="https://cekbansos.kemensos.go.id/?utm_source=chatgpt.com"/>
              </a:rPr>
              <a:t>Desil</a:t>
            </a:r>
            <a:r>
              <a:rPr lang="en-US" sz="4051" u="sng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hlinkClick r:id="rId13" tooltip="https://cekbansos.kemensos.go.id/?utm_source=chatgpt.com"/>
              </a:rPr>
              <a:t> </a:t>
            </a:r>
            <a:r>
              <a:rPr lang="en-US" sz="4051" u="sng" dirty="0">
                <a:solidFill>
                  <a:srgbClr val="004877"/>
                </a:solidFill>
                <a:latin typeface="Open Sans"/>
                <a:ea typeface="Open Sans"/>
                <a:cs typeface="Open Sans"/>
                <a:sym typeface="Open Sans"/>
                <a:hlinkClick r:id="rId13" tooltip="https://cekbansos.kemensos.go.id/?utm_source=chatgpt.com"/>
              </a:rPr>
              <a:t>https://cekbansos.kemensos.go.id/?utm_source=chatgpt.com</a:t>
            </a:r>
          </a:p>
          <a:p>
            <a:pPr marL="874640" lvl="1" indent="-437320" algn="l">
              <a:lnSpc>
                <a:spcPts val="5671"/>
              </a:lnSpc>
              <a:spcBef>
                <a:spcPct val="0"/>
              </a:spcBef>
              <a:buFont typeface="Arial"/>
              <a:buChar char="•"/>
            </a:pP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PKH/KKS</a:t>
            </a:r>
          </a:p>
          <a:p>
            <a:pPr marL="874640" lvl="1" indent="-437320" algn="l">
              <a:lnSpc>
                <a:spcPts val="5671"/>
              </a:lnSpc>
              <a:spcBef>
                <a:spcPct val="0"/>
              </a:spcBef>
              <a:buFont typeface="Arial"/>
              <a:buChar char="•"/>
            </a:pP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Surat </a:t>
            </a: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Keterangan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Tidak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Mampu (SKTM)</a:t>
            </a:r>
          </a:p>
          <a:p>
            <a:pPr marL="874640" lvl="1" indent="-437320" algn="l">
              <a:lnSpc>
                <a:spcPts val="5671"/>
              </a:lnSpc>
              <a:spcBef>
                <a:spcPct val="0"/>
              </a:spcBef>
              <a:buFont typeface="Arial"/>
              <a:buChar char="•"/>
            </a:pP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Penghasilan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orang </a:t>
            </a: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tua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rendah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sesuai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ketentuan</a:t>
            </a:r>
            <a:r>
              <a:rPr lang="en-US" sz="405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4051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pemerintah</a:t>
            </a:r>
            <a:endParaRPr lang="en-US" sz="4051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028700" y="6957614"/>
            <a:ext cx="14678062" cy="31620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46"/>
              </a:lnSpc>
              <a:spcBef>
                <a:spcPct val="0"/>
              </a:spcBef>
            </a:pP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Desil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1 → sangat miskin/extreme</a:t>
            </a:r>
          </a:p>
          <a:p>
            <a:pPr algn="l">
              <a:lnSpc>
                <a:spcPts val="5046"/>
              </a:lnSpc>
              <a:spcBef>
                <a:spcPct val="0"/>
              </a:spcBef>
            </a:pP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Desil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2</a:t>
            </a:r>
          </a:p>
          <a:p>
            <a:pPr algn="l">
              <a:lnSpc>
                <a:spcPts val="5046"/>
              </a:lnSpc>
              <a:spcBef>
                <a:spcPct val="0"/>
              </a:spcBef>
            </a:pP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Desil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3</a:t>
            </a:r>
          </a:p>
          <a:p>
            <a:pPr algn="l">
              <a:lnSpc>
                <a:spcPts val="5046"/>
              </a:lnSpc>
              <a:spcBef>
                <a:spcPct val="0"/>
              </a:spcBef>
            </a:pP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Desil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4 → </a:t>
            </a: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masih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punya </a:t>
            </a: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peluang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besar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diterima</a:t>
            </a:r>
            <a:endParaRPr lang="en-US" sz="3604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5046"/>
              </a:lnSpc>
              <a:spcBef>
                <a:spcPct val="0"/>
              </a:spcBef>
            </a:pP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Desil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5 → </a:t>
            </a: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masih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bisa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lolos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tetapi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tidak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menjadi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prioritas</a:t>
            </a:r>
            <a:r>
              <a:rPr lang="en-US" sz="3604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604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utama</a:t>
            </a:r>
            <a:endParaRPr lang="en-US" sz="3604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352899">
            <a:off x="681754" y="-1584212"/>
            <a:ext cx="9483566" cy="8786458"/>
          </a:xfrm>
          <a:custGeom>
            <a:avLst/>
            <a:gdLst/>
            <a:ahLst/>
            <a:cxnLst/>
            <a:rect l="l" t="t" r="r" b="b"/>
            <a:pathLst>
              <a:path w="9483566" h="8786458">
                <a:moveTo>
                  <a:pt x="0" y="0"/>
                </a:moveTo>
                <a:lnTo>
                  <a:pt x="9483566" y="0"/>
                </a:lnTo>
                <a:lnTo>
                  <a:pt x="9483566" y="8786459"/>
                </a:lnTo>
                <a:lnTo>
                  <a:pt x="0" y="87864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526890" y="8432142"/>
            <a:ext cx="2753860" cy="1652316"/>
            <a:chOff x="0" y="0"/>
            <a:chExt cx="6350000" cy="381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350000" cy="3810000"/>
            </a:xfrm>
            <a:custGeom>
              <a:avLst/>
              <a:gdLst/>
              <a:ahLst/>
              <a:cxnLst/>
              <a:rect l="l" t="t" r="r" b="b"/>
              <a:pathLst>
                <a:path w="6350000" h="3810000">
                  <a:moveTo>
                    <a:pt x="0" y="3175000"/>
                  </a:move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3175000"/>
                  </a:lnTo>
                  <a:cubicBezTo>
                    <a:pt x="6350000" y="3525520"/>
                    <a:pt x="6065520" y="3810000"/>
                    <a:pt x="5715000" y="3810000"/>
                  </a:cubicBezTo>
                  <a:lnTo>
                    <a:pt x="635000" y="3810000"/>
                  </a:lnTo>
                  <a:cubicBezTo>
                    <a:pt x="284480" y="3810000"/>
                    <a:pt x="0" y="3525520"/>
                    <a:pt x="0" y="3175000"/>
                  </a:cubicBezTo>
                  <a:close/>
                </a:path>
              </a:pathLst>
            </a:custGeom>
            <a:blipFill>
              <a:blip r:embed="rId4"/>
              <a:stretch>
                <a:fillRect l="-3452" r="-3452"/>
              </a:stretch>
            </a:blipFill>
          </p:spPr>
        </p:sp>
      </p:grpSp>
      <p:sp>
        <p:nvSpPr>
          <p:cNvPr id="5" name="Freeform 5"/>
          <p:cNvSpPr/>
          <p:nvPr/>
        </p:nvSpPr>
        <p:spPr>
          <a:xfrm rot="-5400000">
            <a:off x="-55045" y="653864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2"/>
                </a:lnTo>
                <a:lnTo>
                  <a:pt x="0" y="74967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15055">
            <a:off x="14427052" y="4732032"/>
            <a:ext cx="4800040" cy="4447204"/>
          </a:xfrm>
          <a:custGeom>
            <a:avLst/>
            <a:gdLst/>
            <a:ahLst/>
            <a:cxnLst/>
            <a:rect l="l" t="t" r="r" b="b"/>
            <a:pathLst>
              <a:path w="4800040" h="4447204">
                <a:moveTo>
                  <a:pt x="0" y="0"/>
                </a:moveTo>
                <a:lnTo>
                  <a:pt x="4800040" y="0"/>
                </a:lnTo>
                <a:lnTo>
                  <a:pt x="4800040" y="4447204"/>
                </a:lnTo>
                <a:lnTo>
                  <a:pt x="0" y="44472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595116" y="490832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1"/>
                </a:lnTo>
                <a:lnTo>
                  <a:pt x="0" y="74967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6093287" y="8092287"/>
            <a:ext cx="2194713" cy="21947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rot="1791853">
            <a:off x="543100" y="7847077"/>
            <a:ext cx="1557125" cy="2185439"/>
          </a:xfrm>
          <a:custGeom>
            <a:avLst/>
            <a:gdLst/>
            <a:ahLst/>
            <a:cxnLst/>
            <a:rect l="l" t="t" r="r" b="b"/>
            <a:pathLst>
              <a:path w="1557125" h="2185439">
                <a:moveTo>
                  <a:pt x="0" y="0"/>
                </a:moveTo>
                <a:lnTo>
                  <a:pt x="1557125" y="0"/>
                </a:lnTo>
                <a:lnTo>
                  <a:pt x="1557125" y="2185438"/>
                </a:lnTo>
                <a:lnTo>
                  <a:pt x="0" y="218543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653864" y="81364"/>
            <a:ext cx="17265299" cy="1857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 b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KIP-K (KIP Kuliah)</a:t>
            </a:r>
          </a:p>
          <a:p>
            <a:pPr algn="l">
              <a:lnSpc>
                <a:spcPts val="5600"/>
              </a:lnSpc>
            </a:pPr>
            <a:endParaRPr lang="en-US" sz="6500" b="1">
              <a:solidFill>
                <a:srgbClr val="004877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653864" y="1183353"/>
            <a:ext cx="13700125" cy="55403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99"/>
              </a:lnSpc>
              <a:spcBef>
                <a:spcPct val="0"/>
              </a:spcBef>
            </a:pPr>
            <a:r>
              <a:rPr lang="en-US" sz="34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Dokumen yang Disiapkan</a:t>
            </a:r>
          </a:p>
          <a:p>
            <a:pPr marL="755641" lvl="1" indent="-377820" algn="l">
              <a:lnSpc>
                <a:spcPts val="4899"/>
              </a:lnSpc>
              <a:spcBef>
                <a:spcPct val="0"/>
              </a:spcBef>
              <a:buFont typeface="Arial"/>
              <a:buChar char="•"/>
            </a:pPr>
            <a:r>
              <a:rPr lang="en-US" sz="34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NIK</a:t>
            </a:r>
          </a:p>
          <a:p>
            <a:pPr marL="755641" lvl="1" indent="-377820" algn="l">
              <a:lnSpc>
                <a:spcPts val="4899"/>
              </a:lnSpc>
              <a:spcBef>
                <a:spcPct val="0"/>
              </a:spcBef>
              <a:buFont typeface="Arial"/>
              <a:buChar char="•"/>
            </a:pPr>
            <a:r>
              <a:rPr lang="en-US" sz="34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NISN</a:t>
            </a:r>
          </a:p>
          <a:p>
            <a:pPr marL="755641" lvl="1" indent="-377820" algn="l">
              <a:lnSpc>
                <a:spcPts val="4899"/>
              </a:lnSpc>
              <a:spcBef>
                <a:spcPct val="0"/>
              </a:spcBef>
              <a:buFont typeface="Arial"/>
              <a:buChar char="•"/>
            </a:pPr>
            <a:r>
              <a:rPr lang="en-US" sz="34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NPSN sekolah</a:t>
            </a:r>
          </a:p>
          <a:p>
            <a:pPr marL="755641" lvl="1" indent="-377820" algn="l">
              <a:lnSpc>
                <a:spcPts val="4899"/>
              </a:lnSpc>
              <a:spcBef>
                <a:spcPct val="0"/>
              </a:spcBef>
              <a:buFont typeface="Arial"/>
              <a:buChar char="•"/>
            </a:pPr>
            <a:r>
              <a:rPr lang="en-US" sz="34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Kartu Keluarga</a:t>
            </a:r>
          </a:p>
          <a:p>
            <a:pPr marL="755641" lvl="1" indent="-377820" algn="l">
              <a:lnSpc>
                <a:spcPts val="4899"/>
              </a:lnSpc>
              <a:spcBef>
                <a:spcPct val="0"/>
              </a:spcBef>
              <a:buFont typeface="Arial"/>
              <a:buChar char="•"/>
            </a:pPr>
            <a:r>
              <a:rPr lang="en-US" sz="34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Foto rumah</a:t>
            </a:r>
          </a:p>
          <a:p>
            <a:pPr marL="755641" lvl="1" indent="-377820" algn="l">
              <a:lnSpc>
                <a:spcPts val="4899"/>
              </a:lnSpc>
              <a:spcBef>
                <a:spcPct val="0"/>
              </a:spcBef>
              <a:buFont typeface="Arial"/>
              <a:buChar char="•"/>
            </a:pPr>
            <a:r>
              <a:rPr lang="en-US" sz="34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Slip gaji/surat penghasilan orang tua</a:t>
            </a:r>
          </a:p>
          <a:p>
            <a:pPr marL="755641" lvl="1" indent="-377820" algn="l">
              <a:lnSpc>
                <a:spcPts val="4899"/>
              </a:lnSpc>
              <a:spcBef>
                <a:spcPct val="0"/>
              </a:spcBef>
              <a:buFont typeface="Arial"/>
              <a:buChar char="•"/>
            </a:pPr>
            <a:r>
              <a:rPr lang="en-US" sz="34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SKTM (jika diperlukan)</a:t>
            </a:r>
          </a:p>
          <a:p>
            <a:pPr marL="755641" lvl="1" indent="-377820" algn="l">
              <a:lnSpc>
                <a:spcPts val="4899"/>
              </a:lnSpc>
              <a:spcBef>
                <a:spcPct val="0"/>
              </a:spcBef>
              <a:buFont typeface="Arial"/>
              <a:buChar char="•"/>
            </a:pPr>
            <a:r>
              <a:rPr lang="en-US" sz="34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Email aktif</a:t>
            </a:r>
          </a:p>
        </p:txBody>
      </p:sp>
      <p:sp>
        <p:nvSpPr>
          <p:cNvPr id="14" name="Freeform 14"/>
          <p:cNvSpPr/>
          <p:nvPr/>
        </p:nvSpPr>
        <p:spPr>
          <a:xfrm>
            <a:off x="10874043" y="1442144"/>
            <a:ext cx="6664306" cy="4202051"/>
          </a:xfrm>
          <a:custGeom>
            <a:avLst/>
            <a:gdLst/>
            <a:ahLst/>
            <a:cxnLst/>
            <a:rect l="l" t="t" r="r" b="b"/>
            <a:pathLst>
              <a:path w="6664306" h="4202051">
                <a:moveTo>
                  <a:pt x="0" y="0"/>
                </a:moveTo>
                <a:lnTo>
                  <a:pt x="6664306" y="0"/>
                </a:lnTo>
                <a:lnTo>
                  <a:pt x="6664306" y="4202051"/>
                </a:lnTo>
                <a:lnTo>
                  <a:pt x="0" y="420205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16419861" y="8482035"/>
            <a:ext cx="1499302" cy="1137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10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423537" y="6328132"/>
            <a:ext cx="11835763" cy="45078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11"/>
              </a:lnSpc>
              <a:spcBef>
                <a:spcPct val="0"/>
              </a:spcBef>
            </a:pPr>
            <a:r>
              <a:rPr lang="en-US" sz="3651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Cara Daftar Singkat</a:t>
            </a:r>
          </a:p>
          <a:p>
            <a:pPr marL="788325" lvl="1" indent="-394163" algn="l">
              <a:lnSpc>
                <a:spcPts val="5111"/>
              </a:lnSpc>
              <a:spcBef>
                <a:spcPct val="0"/>
              </a:spcBef>
              <a:buFont typeface="Arial"/>
              <a:buChar char="•"/>
            </a:pPr>
            <a:r>
              <a:rPr lang="en-US" sz="365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Daftar akun di Website Resmi KIP Kuliah </a:t>
            </a:r>
            <a:r>
              <a:rPr lang="en-US" sz="3651">
                <a:solidFill>
                  <a:srgbClr val="004877"/>
                </a:solidFill>
                <a:latin typeface="Open Sans"/>
                <a:ea typeface="Open Sans"/>
                <a:cs typeface="Open Sans"/>
                <a:sym typeface="Open Sans"/>
              </a:rPr>
              <a:t>https://kip-kuliah.kemdiktisaintek.go.id/?</a:t>
            </a:r>
          </a:p>
          <a:p>
            <a:pPr marL="788325" lvl="1" indent="-394163" algn="l">
              <a:lnSpc>
                <a:spcPts val="5111"/>
              </a:lnSpc>
              <a:spcBef>
                <a:spcPct val="0"/>
              </a:spcBef>
              <a:buFont typeface="Arial"/>
              <a:buChar char="•"/>
            </a:pPr>
            <a:r>
              <a:rPr lang="en-US" sz="365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Isi data diri dan data keluarga</a:t>
            </a:r>
          </a:p>
          <a:p>
            <a:pPr marL="788325" lvl="1" indent="-394163" algn="l">
              <a:lnSpc>
                <a:spcPts val="5111"/>
              </a:lnSpc>
              <a:spcBef>
                <a:spcPct val="0"/>
              </a:spcBef>
              <a:buFont typeface="Arial"/>
              <a:buChar char="•"/>
            </a:pPr>
            <a:r>
              <a:rPr lang="en-US" sz="365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Pilih jalur masuk kuliah (SNBP/SNBT/Mandiri)</a:t>
            </a:r>
          </a:p>
          <a:p>
            <a:pPr algn="l">
              <a:lnSpc>
                <a:spcPts val="5111"/>
              </a:lnSpc>
              <a:spcBef>
                <a:spcPct val="0"/>
              </a:spcBef>
            </a:pPr>
            <a:r>
              <a:rPr lang="en-US" sz="365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Ikuti seleksi PTN/PTS.</a:t>
            </a:r>
          </a:p>
          <a:p>
            <a:pPr algn="l">
              <a:lnSpc>
                <a:spcPts val="5111"/>
              </a:lnSpc>
              <a:spcBef>
                <a:spcPct val="0"/>
              </a:spcBef>
            </a:pPr>
            <a:endParaRPr lang="en-US" sz="365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352899">
            <a:off x="455261" y="-2182693"/>
            <a:ext cx="9483566" cy="8786458"/>
          </a:xfrm>
          <a:custGeom>
            <a:avLst/>
            <a:gdLst/>
            <a:ahLst/>
            <a:cxnLst/>
            <a:rect l="l" t="t" r="r" b="b"/>
            <a:pathLst>
              <a:path w="9483566" h="8786458">
                <a:moveTo>
                  <a:pt x="0" y="0"/>
                </a:moveTo>
                <a:lnTo>
                  <a:pt x="9483566" y="0"/>
                </a:lnTo>
                <a:lnTo>
                  <a:pt x="9483566" y="8786459"/>
                </a:lnTo>
                <a:lnTo>
                  <a:pt x="0" y="87864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783425" y="7683503"/>
            <a:ext cx="3953538" cy="2372123"/>
            <a:chOff x="0" y="0"/>
            <a:chExt cx="6350000" cy="381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350000" cy="3810000"/>
            </a:xfrm>
            <a:custGeom>
              <a:avLst/>
              <a:gdLst/>
              <a:ahLst/>
              <a:cxnLst/>
              <a:rect l="l" t="t" r="r" b="b"/>
              <a:pathLst>
                <a:path w="6350000" h="3810000">
                  <a:moveTo>
                    <a:pt x="0" y="3175000"/>
                  </a:move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3175000"/>
                  </a:lnTo>
                  <a:cubicBezTo>
                    <a:pt x="6350000" y="3525520"/>
                    <a:pt x="6065520" y="3810000"/>
                    <a:pt x="5715000" y="3810000"/>
                  </a:cubicBezTo>
                  <a:lnTo>
                    <a:pt x="635000" y="3810000"/>
                  </a:lnTo>
                  <a:cubicBezTo>
                    <a:pt x="284480" y="3810000"/>
                    <a:pt x="0" y="3525520"/>
                    <a:pt x="0" y="3175000"/>
                  </a:cubicBezTo>
                  <a:close/>
                </a:path>
              </a:pathLst>
            </a:custGeom>
            <a:blipFill>
              <a:blip r:embed="rId4"/>
              <a:stretch>
                <a:fillRect l="-3452" r="-3452"/>
              </a:stretch>
            </a:blipFill>
          </p:spPr>
        </p:sp>
      </p:grpSp>
      <p:sp>
        <p:nvSpPr>
          <p:cNvPr id="5" name="Freeform 5"/>
          <p:cNvSpPr/>
          <p:nvPr/>
        </p:nvSpPr>
        <p:spPr>
          <a:xfrm rot="-5400000">
            <a:off x="-55045" y="653864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2"/>
                </a:lnTo>
                <a:lnTo>
                  <a:pt x="0" y="74967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15055">
            <a:off x="15238295" y="-983099"/>
            <a:ext cx="4800040" cy="4447204"/>
          </a:xfrm>
          <a:custGeom>
            <a:avLst/>
            <a:gdLst/>
            <a:ahLst/>
            <a:cxnLst/>
            <a:rect l="l" t="t" r="r" b="b"/>
            <a:pathLst>
              <a:path w="4800040" h="4447204">
                <a:moveTo>
                  <a:pt x="0" y="0"/>
                </a:moveTo>
                <a:lnTo>
                  <a:pt x="4800040" y="0"/>
                </a:lnTo>
                <a:lnTo>
                  <a:pt x="4800040" y="4447204"/>
                </a:lnTo>
                <a:lnTo>
                  <a:pt x="0" y="44472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595116" y="490832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1"/>
                </a:lnTo>
                <a:lnTo>
                  <a:pt x="0" y="74967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5939366" y="7860912"/>
            <a:ext cx="2194713" cy="21947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rot="1791853">
            <a:off x="250138" y="7310590"/>
            <a:ext cx="1557125" cy="2185439"/>
          </a:xfrm>
          <a:custGeom>
            <a:avLst/>
            <a:gdLst/>
            <a:ahLst/>
            <a:cxnLst/>
            <a:rect l="l" t="t" r="r" b="b"/>
            <a:pathLst>
              <a:path w="1557125" h="2185439">
                <a:moveTo>
                  <a:pt x="0" y="0"/>
                </a:moveTo>
                <a:lnTo>
                  <a:pt x="1557124" y="0"/>
                </a:lnTo>
                <a:lnTo>
                  <a:pt x="1557124" y="2185439"/>
                </a:lnTo>
                <a:lnTo>
                  <a:pt x="0" y="218543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653864" y="81364"/>
            <a:ext cx="17265299" cy="1857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 b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KIP-K (KIP Kuliah)</a:t>
            </a:r>
          </a:p>
          <a:p>
            <a:pPr algn="l">
              <a:lnSpc>
                <a:spcPts val="5600"/>
              </a:lnSpc>
            </a:pPr>
            <a:endParaRPr lang="en-US" sz="6500" b="1">
              <a:solidFill>
                <a:srgbClr val="004877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</p:txBody>
      </p:sp>
      <p:sp>
        <p:nvSpPr>
          <p:cNvPr id="13" name="Freeform 13"/>
          <p:cNvSpPr/>
          <p:nvPr/>
        </p:nvSpPr>
        <p:spPr>
          <a:xfrm>
            <a:off x="12415817" y="1442144"/>
            <a:ext cx="5122532" cy="3229915"/>
          </a:xfrm>
          <a:custGeom>
            <a:avLst/>
            <a:gdLst/>
            <a:ahLst/>
            <a:cxnLst/>
            <a:rect l="l" t="t" r="r" b="b"/>
            <a:pathLst>
              <a:path w="5122532" h="3229915">
                <a:moveTo>
                  <a:pt x="0" y="0"/>
                </a:moveTo>
                <a:lnTo>
                  <a:pt x="5122532" y="0"/>
                </a:lnTo>
                <a:lnTo>
                  <a:pt x="5122532" y="3229915"/>
                </a:lnTo>
                <a:lnTo>
                  <a:pt x="0" y="322991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6287071" y="8234247"/>
            <a:ext cx="1499302" cy="1137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11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41365" y="1164303"/>
            <a:ext cx="12411843" cy="33134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KIP-K (KIP Kuliah) itu mendapatkan 2 bantuan utama:</a:t>
            </a:r>
          </a:p>
          <a:p>
            <a:pPr marL="820409" lvl="1" indent="-410205" algn="l">
              <a:lnSpc>
                <a:spcPts val="5319"/>
              </a:lnSpc>
              <a:spcBef>
                <a:spcPct val="0"/>
              </a:spcBef>
              <a:buFont typeface="Arial"/>
              <a:buChar char="•"/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Biaya kuliah/UKT → langsung dibayar pemerintah ke kampus</a:t>
            </a:r>
          </a:p>
          <a:p>
            <a:pPr marL="820409" lvl="1" indent="-410205" algn="l">
              <a:lnSpc>
                <a:spcPts val="5319"/>
              </a:lnSpc>
              <a:spcBef>
                <a:spcPct val="0"/>
              </a:spcBef>
              <a:buFont typeface="Arial"/>
              <a:buChar char="•"/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Biaya hidup → masuk ke rekening mahasiswa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940409" y="4893394"/>
            <a:ext cx="9903160" cy="5154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42"/>
              </a:lnSpc>
              <a:spcBef>
                <a:spcPct val="0"/>
              </a:spcBef>
            </a:pPr>
            <a:r>
              <a:rPr lang="en-US" sz="3673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Besaran Biaya Hidup KIP Kuliah 2025/2026</a:t>
            </a:r>
          </a:p>
          <a:p>
            <a:pPr algn="l">
              <a:lnSpc>
                <a:spcPts val="5142"/>
              </a:lnSpc>
              <a:spcBef>
                <a:spcPct val="0"/>
              </a:spcBef>
            </a:pPr>
            <a:r>
              <a:rPr lang="en-US" sz="3673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Besarnya berbeda tergantung kota dan kampus (dibagi dalam 5 klaster):</a:t>
            </a:r>
          </a:p>
          <a:p>
            <a:pPr algn="l">
              <a:lnSpc>
                <a:spcPts val="5142"/>
              </a:lnSpc>
              <a:spcBef>
                <a:spcPct val="0"/>
              </a:spcBef>
            </a:pPr>
            <a:r>
              <a:rPr lang="en-US" sz="3673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Klaster 1 = Rp800.000 per bulan</a:t>
            </a:r>
          </a:p>
          <a:p>
            <a:pPr algn="l">
              <a:lnSpc>
                <a:spcPts val="5142"/>
              </a:lnSpc>
              <a:spcBef>
                <a:spcPct val="0"/>
              </a:spcBef>
            </a:pPr>
            <a:r>
              <a:rPr lang="en-US" sz="3673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Klaster 2 = Rp950.000 per bulan</a:t>
            </a:r>
          </a:p>
          <a:p>
            <a:pPr algn="l">
              <a:lnSpc>
                <a:spcPts val="5142"/>
              </a:lnSpc>
              <a:spcBef>
                <a:spcPct val="0"/>
              </a:spcBef>
            </a:pPr>
            <a:r>
              <a:rPr lang="en-US" sz="3673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Klaster 3 = Rp1.100.000 per bulan</a:t>
            </a:r>
          </a:p>
          <a:p>
            <a:pPr algn="l">
              <a:lnSpc>
                <a:spcPts val="5142"/>
              </a:lnSpc>
              <a:spcBef>
                <a:spcPct val="0"/>
              </a:spcBef>
            </a:pPr>
            <a:r>
              <a:rPr lang="en-US" sz="3673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Klaster 4 = Rp1.250.000 per bulan</a:t>
            </a:r>
          </a:p>
          <a:p>
            <a:pPr algn="l">
              <a:lnSpc>
                <a:spcPts val="5142"/>
              </a:lnSpc>
              <a:spcBef>
                <a:spcPct val="0"/>
              </a:spcBef>
            </a:pPr>
            <a:r>
              <a:rPr lang="en-US" sz="3673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Klaster 5 = Rp1.400.000 per bulan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352899">
            <a:off x="1660260" y="-1321718"/>
            <a:ext cx="9483566" cy="8786458"/>
          </a:xfrm>
          <a:custGeom>
            <a:avLst/>
            <a:gdLst/>
            <a:ahLst/>
            <a:cxnLst/>
            <a:rect l="l" t="t" r="r" b="b"/>
            <a:pathLst>
              <a:path w="9483566" h="8786458">
                <a:moveTo>
                  <a:pt x="0" y="0"/>
                </a:moveTo>
                <a:lnTo>
                  <a:pt x="9483566" y="0"/>
                </a:lnTo>
                <a:lnTo>
                  <a:pt x="9483566" y="8786458"/>
                </a:lnTo>
                <a:lnTo>
                  <a:pt x="0" y="87864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0" y="8580704"/>
            <a:ext cx="2753860" cy="1652316"/>
            <a:chOff x="0" y="0"/>
            <a:chExt cx="6350000" cy="381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350000" cy="3810000"/>
            </a:xfrm>
            <a:custGeom>
              <a:avLst/>
              <a:gdLst/>
              <a:ahLst/>
              <a:cxnLst/>
              <a:rect l="l" t="t" r="r" b="b"/>
              <a:pathLst>
                <a:path w="6350000" h="3810000">
                  <a:moveTo>
                    <a:pt x="0" y="3175000"/>
                  </a:move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3175000"/>
                  </a:lnTo>
                  <a:cubicBezTo>
                    <a:pt x="6350000" y="3525520"/>
                    <a:pt x="6065520" y="3810000"/>
                    <a:pt x="5715000" y="3810000"/>
                  </a:cubicBezTo>
                  <a:lnTo>
                    <a:pt x="635000" y="3810000"/>
                  </a:lnTo>
                  <a:cubicBezTo>
                    <a:pt x="284480" y="3810000"/>
                    <a:pt x="0" y="3525520"/>
                    <a:pt x="0" y="3175000"/>
                  </a:cubicBezTo>
                  <a:close/>
                </a:path>
              </a:pathLst>
            </a:custGeom>
            <a:blipFill>
              <a:blip r:embed="rId4"/>
              <a:stretch>
                <a:fillRect l="-3452" r="-3452"/>
              </a:stretch>
            </a:blipFill>
          </p:spPr>
        </p:sp>
      </p:grpSp>
      <p:sp>
        <p:nvSpPr>
          <p:cNvPr id="5" name="Freeform 5"/>
          <p:cNvSpPr/>
          <p:nvPr/>
        </p:nvSpPr>
        <p:spPr>
          <a:xfrm rot="-5400000">
            <a:off x="-55045" y="653864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2"/>
                </a:lnTo>
                <a:lnTo>
                  <a:pt x="0" y="74967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15055">
            <a:off x="13963861" y="3150576"/>
            <a:ext cx="4800040" cy="4447204"/>
          </a:xfrm>
          <a:custGeom>
            <a:avLst/>
            <a:gdLst/>
            <a:ahLst/>
            <a:cxnLst/>
            <a:rect l="l" t="t" r="r" b="b"/>
            <a:pathLst>
              <a:path w="4800040" h="4447204">
                <a:moveTo>
                  <a:pt x="0" y="0"/>
                </a:moveTo>
                <a:lnTo>
                  <a:pt x="4800040" y="0"/>
                </a:lnTo>
                <a:lnTo>
                  <a:pt x="4800040" y="4447204"/>
                </a:lnTo>
                <a:lnTo>
                  <a:pt x="0" y="44472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595116" y="490832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1"/>
                </a:lnTo>
                <a:lnTo>
                  <a:pt x="0" y="74967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6093287" y="7828048"/>
            <a:ext cx="2194713" cy="21947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rot="1791853">
            <a:off x="407776" y="5386078"/>
            <a:ext cx="1557125" cy="2185439"/>
          </a:xfrm>
          <a:custGeom>
            <a:avLst/>
            <a:gdLst/>
            <a:ahLst/>
            <a:cxnLst/>
            <a:rect l="l" t="t" r="r" b="b"/>
            <a:pathLst>
              <a:path w="1557125" h="2185439">
                <a:moveTo>
                  <a:pt x="0" y="0"/>
                </a:moveTo>
                <a:lnTo>
                  <a:pt x="1557125" y="0"/>
                </a:lnTo>
                <a:lnTo>
                  <a:pt x="1557125" y="2185438"/>
                </a:lnTo>
                <a:lnTo>
                  <a:pt x="0" y="218543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653864" y="81364"/>
            <a:ext cx="17265299" cy="1857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 b="1">
                <a:solidFill>
                  <a:srgbClr val="004877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KIP-K (KIP Kuliah)</a:t>
            </a:r>
          </a:p>
          <a:p>
            <a:pPr algn="l">
              <a:lnSpc>
                <a:spcPts val="5600"/>
              </a:lnSpc>
            </a:pPr>
            <a:endParaRPr lang="en-US" sz="6500" b="1">
              <a:solidFill>
                <a:srgbClr val="004877"/>
              </a:solidFill>
              <a:latin typeface="Glacial Indifference Bold"/>
              <a:ea typeface="Glacial Indifference Bold"/>
              <a:cs typeface="Glacial Indifference Bold"/>
              <a:sym typeface="Glacial Indifference Bold"/>
            </a:endParaRPr>
          </a:p>
        </p:txBody>
      </p:sp>
      <p:sp>
        <p:nvSpPr>
          <p:cNvPr id="13" name="Freeform 13"/>
          <p:cNvSpPr/>
          <p:nvPr/>
        </p:nvSpPr>
        <p:spPr>
          <a:xfrm rot="2030850">
            <a:off x="13712838" y="867833"/>
            <a:ext cx="3855973" cy="2431311"/>
          </a:xfrm>
          <a:custGeom>
            <a:avLst/>
            <a:gdLst/>
            <a:ahLst/>
            <a:cxnLst/>
            <a:rect l="l" t="t" r="r" b="b"/>
            <a:pathLst>
              <a:path w="3855973" h="2431311">
                <a:moveTo>
                  <a:pt x="0" y="0"/>
                </a:moveTo>
                <a:lnTo>
                  <a:pt x="3855974" y="0"/>
                </a:lnTo>
                <a:lnTo>
                  <a:pt x="3855974" y="2431310"/>
                </a:lnTo>
                <a:lnTo>
                  <a:pt x="0" y="243131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6440992" y="8269577"/>
            <a:ext cx="1499302" cy="1137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12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649769" y="1853013"/>
            <a:ext cx="11967000" cy="62395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333"/>
              </a:lnSpc>
              <a:spcBef>
                <a:spcPct val="0"/>
              </a:spcBef>
            </a:pPr>
            <a:r>
              <a:rPr lang="en-US" sz="4523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Cairnya Tiap Bulan atau Setahun?</a:t>
            </a:r>
          </a:p>
          <a:p>
            <a:pPr marL="954925" lvl="1" indent="-477463" algn="l">
              <a:lnSpc>
                <a:spcPts val="6192"/>
              </a:lnSpc>
              <a:spcBef>
                <a:spcPct val="0"/>
              </a:spcBef>
              <a:buFont typeface="Arial"/>
              <a:buChar char="•"/>
            </a:pPr>
            <a:r>
              <a:rPr lang="en-US" sz="4422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Sebenarnya dihitung per bulan, tetapi pencairannya biasanya:</a:t>
            </a:r>
          </a:p>
          <a:p>
            <a:pPr marL="954925" lvl="1" indent="-477463" algn="l">
              <a:lnSpc>
                <a:spcPts val="6192"/>
              </a:lnSpc>
              <a:spcBef>
                <a:spcPct val="0"/>
              </a:spcBef>
              <a:buFont typeface="Arial"/>
              <a:buChar char="•"/>
            </a:pPr>
            <a:r>
              <a:rPr lang="en-US" sz="4422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1 kali per semester (6 bulan)</a:t>
            </a:r>
          </a:p>
          <a:p>
            <a:pPr algn="l">
              <a:lnSpc>
                <a:spcPts val="6192"/>
              </a:lnSpc>
              <a:spcBef>
                <a:spcPct val="0"/>
              </a:spcBef>
            </a:pPr>
            <a:r>
              <a:rPr lang="en-US" sz="4422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Contoh:</a:t>
            </a:r>
          </a:p>
          <a:p>
            <a:pPr algn="l">
              <a:lnSpc>
                <a:spcPts val="6192"/>
              </a:lnSpc>
              <a:spcBef>
                <a:spcPct val="0"/>
              </a:spcBef>
            </a:pPr>
            <a:r>
              <a:rPr lang="en-US" sz="4422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Jika mendapat Rp1.100.000/bulan</a:t>
            </a:r>
          </a:p>
          <a:p>
            <a:pPr algn="l">
              <a:lnSpc>
                <a:spcPts val="6192"/>
              </a:lnSpc>
              <a:spcBef>
                <a:spcPct val="0"/>
              </a:spcBef>
            </a:pPr>
            <a:r>
              <a:rPr lang="en-US" sz="4422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Maka cair per semester sekitar:</a:t>
            </a:r>
          </a:p>
          <a:p>
            <a:pPr algn="l">
              <a:lnSpc>
                <a:spcPts val="6192"/>
              </a:lnSpc>
              <a:spcBef>
                <a:spcPct val="0"/>
              </a:spcBef>
            </a:pPr>
            <a:r>
              <a:rPr lang="en-US" sz="4422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Rp6.600.000 sekaligus (6 × Rp1.100.000)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9352899">
            <a:off x="1033001" y="-1321718"/>
            <a:ext cx="9483566" cy="8786458"/>
          </a:xfrm>
          <a:custGeom>
            <a:avLst/>
            <a:gdLst/>
            <a:ahLst/>
            <a:cxnLst/>
            <a:rect l="l" t="t" r="r" b="b"/>
            <a:pathLst>
              <a:path w="9483566" h="8786458">
                <a:moveTo>
                  <a:pt x="0" y="0"/>
                </a:moveTo>
                <a:lnTo>
                  <a:pt x="9483566" y="0"/>
                </a:lnTo>
                <a:lnTo>
                  <a:pt x="9483566" y="8786458"/>
                </a:lnTo>
                <a:lnTo>
                  <a:pt x="0" y="87864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5534140" y="0"/>
            <a:ext cx="2753860" cy="1652316"/>
            <a:chOff x="0" y="0"/>
            <a:chExt cx="6350000" cy="38100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350000" cy="3810000"/>
            </a:xfrm>
            <a:custGeom>
              <a:avLst/>
              <a:gdLst/>
              <a:ahLst/>
              <a:cxnLst/>
              <a:rect l="l" t="t" r="r" b="b"/>
              <a:pathLst>
                <a:path w="6350000" h="3810000">
                  <a:moveTo>
                    <a:pt x="0" y="3175000"/>
                  </a:moveTo>
                  <a:lnTo>
                    <a:pt x="0" y="635000"/>
                  </a:lnTo>
                  <a:cubicBezTo>
                    <a:pt x="0" y="284480"/>
                    <a:pt x="284480" y="0"/>
                    <a:pt x="635000" y="0"/>
                  </a:cubicBezTo>
                  <a:lnTo>
                    <a:pt x="5715000" y="0"/>
                  </a:lnTo>
                  <a:cubicBezTo>
                    <a:pt x="6065520" y="0"/>
                    <a:pt x="6350000" y="284480"/>
                    <a:pt x="6350000" y="635000"/>
                  </a:cubicBezTo>
                  <a:lnTo>
                    <a:pt x="6350000" y="3175000"/>
                  </a:lnTo>
                  <a:cubicBezTo>
                    <a:pt x="6350000" y="3525520"/>
                    <a:pt x="6065520" y="3810000"/>
                    <a:pt x="5715000" y="3810000"/>
                  </a:cubicBezTo>
                  <a:lnTo>
                    <a:pt x="635000" y="3810000"/>
                  </a:lnTo>
                  <a:cubicBezTo>
                    <a:pt x="284480" y="3810000"/>
                    <a:pt x="0" y="3525520"/>
                    <a:pt x="0" y="3175000"/>
                  </a:cubicBezTo>
                  <a:close/>
                </a:path>
              </a:pathLst>
            </a:custGeom>
            <a:blipFill>
              <a:blip r:embed="rId4"/>
              <a:stretch>
                <a:fillRect l="-3452" r="-3452"/>
              </a:stretch>
            </a:blipFill>
          </p:spPr>
        </p:sp>
      </p:grpSp>
      <p:sp>
        <p:nvSpPr>
          <p:cNvPr id="5" name="Freeform 5"/>
          <p:cNvSpPr/>
          <p:nvPr/>
        </p:nvSpPr>
        <p:spPr>
          <a:xfrm rot="-5400000">
            <a:off x="-55045" y="653864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2"/>
                </a:lnTo>
                <a:lnTo>
                  <a:pt x="0" y="74967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15055">
            <a:off x="2411762" y="5577229"/>
            <a:ext cx="4800040" cy="4447204"/>
          </a:xfrm>
          <a:custGeom>
            <a:avLst/>
            <a:gdLst/>
            <a:ahLst/>
            <a:cxnLst/>
            <a:rect l="l" t="t" r="r" b="b"/>
            <a:pathLst>
              <a:path w="4800040" h="4447204">
                <a:moveTo>
                  <a:pt x="0" y="0"/>
                </a:moveTo>
                <a:lnTo>
                  <a:pt x="4800040" y="0"/>
                </a:lnTo>
                <a:lnTo>
                  <a:pt x="4800040" y="4447204"/>
                </a:lnTo>
                <a:lnTo>
                  <a:pt x="0" y="444720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3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595116" y="490832"/>
            <a:ext cx="1417818" cy="749671"/>
          </a:xfrm>
          <a:custGeom>
            <a:avLst/>
            <a:gdLst/>
            <a:ahLst/>
            <a:cxnLst/>
            <a:rect l="l" t="t" r="r" b="b"/>
            <a:pathLst>
              <a:path w="1417818" h="749671">
                <a:moveTo>
                  <a:pt x="0" y="0"/>
                </a:moveTo>
                <a:lnTo>
                  <a:pt x="1417818" y="0"/>
                </a:lnTo>
                <a:lnTo>
                  <a:pt x="1417818" y="749671"/>
                </a:lnTo>
                <a:lnTo>
                  <a:pt x="0" y="74967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5691341" y="8081376"/>
            <a:ext cx="2194713" cy="21947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 rot="2030850">
            <a:off x="13163106" y="4454341"/>
            <a:ext cx="4239206" cy="2672950"/>
          </a:xfrm>
          <a:custGeom>
            <a:avLst/>
            <a:gdLst/>
            <a:ahLst/>
            <a:cxnLst/>
            <a:rect l="l" t="t" r="r" b="b"/>
            <a:pathLst>
              <a:path w="4239206" h="2672950">
                <a:moveTo>
                  <a:pt x="0" y="0"/>
                </a:moveTo>
                <a:lnTo>
                  <a:pt x="4239206" y="0"/>
                </a:lnTo>
                <a:lnTo>
                  <a:pt x="4239206" y="2672951"/>
                </a:lnTo>
                <a:lnTo>
                  <a:pt x="0" y="267295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16039047" y="8383509"/>
            <a:ext cx="1499302" cy="1137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13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-348230" y="1642359"/>
            <a:ext cx="16695823" cy="26257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079483" lvl="1" indent="-539741" algn="l">
              <a:lnSpc>
                <a:spcPts val="6999"/>
              </a:lnSpc>
              <a:spcBef>
                <a:spcPct val="0"/>
              </a:spcBef>
              <a:buFont typeface="Arial"/>
              <a:buChar char="•"/>
            </a:pP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Biaya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Kuliah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yang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Ditanggung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Selain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uang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hidup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,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pemerintah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juga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membayar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biaya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kuliah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sesuai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akreditasi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jurusan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53864" y="4338318"/>
            <a:ext cx="14236620" cy="49199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Prodi </a:t>
            </a:r>
            <a:r>
              <a:rPr lang="en-US" sz="35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unggul</a:t>
            </a:r>
            <a:r>
              <a:rPr lang="en-US" sz="35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/A = </a:t>
            </a:r>
            <a:r>
              <a:rPr lang="en-US" sz="35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sampai</a:t>
            </a:r>
            <a:r>
              <a:rPr lang="en-US" sz="35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Rp8 </a:t>
            </a:r>
            <a:r>
              <a:rPr lang="en-US" sz="35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juta</a:t>
            </a:r>
            <a:r>
              <a:rPr lang="en-US" sz="35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per semester</a:t>
            </a:r>
          </a:p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Kedokteran</a:t>
            </a:r>
            <a:r>
              <a:rPr lang="en-US" sz="35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= </a:t>
            </a:r>
            <a:r>
              <a:rPr lang="en-US" sz="35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sampai</a:t>
            </a:r>
            <a:r>
              <a:rPr lang="en-US" sz="35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Rp12 </a:t>
            </a:r>
            <a:r>
              <a:rPr lang="en-US" sz="35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juta</a:t>
            </a:r>
            <a:r>
              <a:rPr lang="en-US" sz="35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per semester</a:t>
            </a:r>
          </a:p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Prodi B = </a:t>
            </a:r>
            <a:r>
              <a:rPr lang="en-US" sz="35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sampai</a:t>
            </a:r>
            <a:r>
              <a:rPr lang="en-US" sz="35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Rp4 </a:t>
            </a:r>
            <a:r>
              <a:rPr lang="en-US" sz="35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juta</a:t>
            </a:r>
            <a:endParaRPr lang="en-US" sz="3599" b="1" dirty="0">
              <a:solidFill>
                <a:srgbClr val="000000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algn="l">
              <a:lnSpc>
                <a:spcPts val="5039"/>
              </a:lnSpc>
              <a:spcBef>
                <a:spcPct val="0"/>
              </a:spcBef>
            </a:pPr>
            <a:r>
              <a:rPr lang="en-US" sz="35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Prodi C = </a:t>
            </a:r>
            <a:r>
              <a:rPr lang="en-US" sz="35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sampai</a:t>
            </a:r>
            <a:r>
              <a:rPr lang="en-US" sz="35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Rp2,4 </a:t>
            </a:r>
            <a:r>
              <a:rPr lang="en-US" sz="35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juta</a:t>
            </a:r>
            <a:r>
              <a:rPr lang="en-US" sz="35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</a:p>
          <a:p>
            <a:pPr algn="l">
              <a:lnSpc>
                <a:spcPts val="5039"/>
              </a:lnSpc>
              <a:spcBef>
                <a:spcPct val="0"/>
              </a:spcBef>
            </a:pPr>
            <a:endParaRPr lang="en-US" sz="3599" b="1" dirty="0">
              <a:solidFill>
                <a:srgbClr val="000000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  <a:p>
            <a:pPr algn="l">
              <a:lnSpc>
                <a:spcPts val="6999"/>
              </a:lnSpc>
              <a:spcBef>
                <a:spcPct val="0"/>
              </a:spcBef>
            </a:pP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Jadi,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penerima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KIP-K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bisa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kuliah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tanpa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bayar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UKT dan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masih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mendapat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uang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biaya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sz="4999" b="1" dirty="0" err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hidup</a:t>
            </a:r>
            <a:r>
              <a:rPr lang="en-US" sz="49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784995" y="-306984"/>
            <a:ext cx="12490480" cy="8580626"/>
            <a:chOff x="0" y="0"/>
            <a:chExt cx="3289674" cy="225991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89674" cy="2259918"/>
            </a:xfrm>
            <a:custGeom>
              <a:avLst/>
              <a:gdLst/>
              <a:ahLst/>
              <a:cxnLst/>
              <a:rect l="l" t="t" r="r" b="b"/>
              <a:pathLst>
                <a:path w="3289674" h="2259918">
                  <a:moveTo>
                    <a:pt x="31611" y="0"/>
                  </a:moveTo>
                  <a:lnTo>
                    <a:pt x="3258062" y="0"/>
                  </a:lnTo>
                  <a:cubicBezTo>
                    <a:pt x="3266446" y="0"/>
                    <a:pt x="3274487" y="3330"/>
                    <a:pt x="3280415" y="9259"/>
                  </a:cubicBezTo>
                  <a:cubicBezTo>
                    <a:pt x="3286343" y="15187"/>
                    <a:pt x="3289674" y="23227"/>
                    <a:pt x="3289674" y="31611"/>
                  </a:cubicBezTo>
                  <a:lnTo>
                    <a:pt x="3289674" y="2228307"/>
                  </a:lnTo>
                  <a:cubicBezTo>
                    <a:pt x="3289674" y="2245765"/>
                    <a:pt x="3275521" y="2259918"/>
                    <a:pt x="3258062" y="2259918"/>
                  </a:cubicBezTo>
                  <a:lnTo>
                    <a:pt x="31611" y="2259918"/>
                  </a:lnTo>
                  <a:cubicBezTo>
                    <a:pt x="23227" y="2259918"/>
                    <a:pt x="15187" y="2256587"/>
                    <a:pt x="9259" y="2250659"/>
                  </a:cubicBezTo>
                  <a:cubicBezTo>
                    <a:pt x="3330" y="2244731"/>
                    <a:pt x="0" y="2236691"/>
                    <a:pt x="0" y="2228307"/>
                  </a:cubicBezTo>
                  <a:lnTo>
                    <a:pt x="0" y="31611"/>
                  </a:lnTo>
                  <a:cubicBezTo>
                    <a:pt x="0" y="14153"/>
                    <a:pt x="14153" y="0"/>
                    <a:pt x="31611" y="0"/>
                  </a:cubicBezTo>
                  <a:close/>
                </a:path>
              </a:pathLst>
            </a:custGeom>
            <a:solidFill>
              <a:srgbClr val="004877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3289674" cy="22980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844793" y="2236443"/>
            <a:ext cx="10982688" cy="22815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8620"/>
              </a:lnSpc>
            </a:pPr>
            <a:r>
              <a:rPr lang="en-US" sz="13300" b="1">
                <a:solidFill>
                  <a:srgbClr val="FFFFFF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TERIMAKASIH</a:t>
            </a:r>
          </a:p>
        </p:txBody>
      </p:sp>
      <p:sp>
        <p:nvSpPr>
          <p:cNvPr id="7" name="Freeform 7"/>
          <p:cNvSpPr/>
          <p:nvPr/>
        </p:nvSpPr>
        <p:spPr>
          <a:xfrm rot="6210616">
            <a:off x="3634950" y="144925"/>
            <a:ext cx="14613359" cy="13539176"/>
          </a:xfrm>
          <a:custGeom>
            <a:avLst/>
            <a:gdLst/>
            <a:ahLst/>
            <a:cxnLst/>
            <a:rect l="l" t="t" r="r" b="b"/>
            <a:pathLst>
              <a:path w="14613359" h="13539176">
                <a:moveTo>
                  <a:pt x="0" y="0"/>
                </a:moveTo>
                <a:lnTo>
                  <a:pt x="14613358" y="0"/>
                </a:lnTo>
                <a:lnTo>
                  <a:pt x="14613358" y="13539176"/>
                </a:lnTo>
                <a:lnTo>
                  <a:pt x="0" y="1353917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6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886535">
            <a:off x="-1410454" y="7473662"/>
            <a:ext cx="3356467" cy="3514626"/>
          </a:xfrm>
          <a:custGeom>
            <a:avLst/>
            <a:gdLst/>
            <a:ahLst/>
            <a:cxnLst/>
            <a:rect l="l" t="t" r="r" b="b"/>
            <a:pathLst>
              <a:path w="3356467" h="3514626">
                <a:moveTo>
                  <a:pt x="0" y="0"/>
                </a:moveTo>
                <a:lnTo>
                  <a:pt x="3356467" y="0"/>
                </a:lnTo>
                <a:lnTo>
                  <a:pt x="3356467" y="3514625"/>
                </a:lnTo>
                <a:lnTo>
                  <a:pt x="0" y="351462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0800000">
            <a:off x="1538891" y="6453518"/>
            <a:ext cx="1599602" cy="845789"/>
          </a:xfrm>
          <a:custGeom>
            <a:avLst/>
            <a:gdLst/>
            <a:ahLst/>
            <a:cxnLst/>
            <a:rect l="l" t="t" r="r" b="b"/>
            <a:pathLst>
              <a:path w="1599602" h="845789">
                <a:moveTo>
                  <a:pt x="0" y="0"/>
                </a:moveTo>
                <a:lnTo>
                  <a:pt x="1599601" y="0"/>
                </a:lnTo>
                <a:lnTo>
                  <a:pt x="1599601" y="845790"/>
                </a:lnTo>
                <a:lnTo>
                  <a:pt x="0" y="84579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4912658" y="7669554"/>
            <a:ext cx="4308691" cy="4114800"/>
          </a:xfrm>
          <a:custGeom>
            <a:avLst/>
            <a:gdLst/>
            <a:ahLst/>
            <a:cxnLst/>
            <a:rect l="l" t="t" r="r" b="b"/>
            <a:pathLst>
              <a:path w="4308691" h="4114800">
                <a:moveTo>
                  <a:pt x="0" y="0"/>
                </a:moveTo>
                <a:lnTo>
                  <a:pt x="4308691" y="0"/>
                </a:lnTo>
                <a:lnTo>
                  <a:pt x="430869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666</Words>
  <Application>Microsoft Office PowerPoint</Application>
  <PresentationFormat>Custom</PresentationFormat>
  <Paragraphs>110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Glacial Indifference</vt:lpstr>
      <vt:lpstr>Arial</vt:lpstr>
      <vt:lpstr>Glacial Indifference Bold</vt:lpstr>
      <vt:lpstr>Abril Fatface</vt:lpstr>
      <vt:lpstr>Open Sans</vt:lpstr>
      <vt:lpstr>Calibri</vt:lpstr>
      <vt:lpstr>Open Sans Bold</vt:lpstr>
      <vt:lpstr>Oilvare Base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RUMPUN MAPEL</dc:title>
  <cp:lastModifiedBy>Rina Nurrohmasari</cp:lastModifiedBy>
  <cp:revision>2</cp:revision>
  <dcterms:created xsi:type="dcterms:W3CDTF">2006-08-16T00:00:00Z</dcterms:created>
  <dcterms:modified xsi:type="dcterms:W3CDTF">2026-05-11T05:58:17Z</dcterms:modified>
  <dc:identifier>DAHJQs4nljk</dc:identifier>
</cp:coreProperties>
</file>